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ja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46"/>
  </p:normalViewPr>
  <p:slideViewPr>
    <p:cSldViewPr snapToGrid="0">
      <p:cViewPr varScale="1">
        <p:scale>
          <a:sx n="103" d="100"/>
          <a:sy n="103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Day 1-A 発音・挨拶・自己紹介 自習教材。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Day 1-A 発音・挨拶・自己紹介 自習教材。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Day 1-A 発音・挨拶・自己紹介 自習教材。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Day 1-A 発音・挨拶・自己紹介 自習教材。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Day 1-A 発音・挨拶・自己紹介 自習教材。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Day 1-A 発音・挨拶・自己紹介 自習教材。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Day 1-A 発音・挨拶・自己紹介 自習教材。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Day 1-A 発音・挨拶・自己紹介 自習教材。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Day 1-A 発音・挨拶・自己紹介 自習教材。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Day 1-A 発音・挨拶・自己紹介 自習教材。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Day 1-A 発音・挨拶・自己紹介 自習教材。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Day 1-A 発音・挨拶・自己紹介 自習教材。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3" Type="http://schemas.openxmlformats.org/officeDocument/2006/relationships/image" Target="../media/si_sc_logo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3" Type="http://schemas.openxmlformats.org/officeDocument/2006/relationships/image" Target="../media/si_sc_logo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3" Type="http://schemas.openxmlformats.org/officeDocument/2006/relationships/image" Target="../media/si_sc_logo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3" Type="http://schemas.openxmlformats.org/officeDocument/2006/relationships/image" Target="../media/si_sc_logo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3" Type="http://schemas.openxmlformats.org/officeDocument/2006/relationships/image" Target="../media/si_sc_logo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3" Type="http://schemas.openxmlformats.org/officeDocument/2006/relationships/image" Target="../media/si_sc_logo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3" Type="http://schemas.openxmlformats.org/officeDocument/2006/relationships/image" Target="../media/si_sc_logo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3" Type="http://schemas.openxmlformats.org/officeDocument/2006/relationships/image" Target="../media/si_sc_logo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3" Type="http://schemas.openxmlformats.org/officeDocument/2006/relationships/image" Target="../media/si_sc_logo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3" Type="http://schemas.openxmlformats.org/officeDocument/2006/relationships/image" Target="../media/si_sc_logo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3" Type="http://schemas.openxmlformats.org/officeDocument/2006/relationships/image" Target="../media/si_sc_logo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3" Type="http://schemas.openxmlformats.org/officeDocument/2006/relationships/image" Target="../media/si_sc_logo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48296C83-815E-4CA7-9761-A62D480E462B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80962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メキシコ赴任前スペイン語　DAY 1-A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7470AF3-E289-4E6D-8831-064DA9A2213C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5727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rPr>
              <a:t>Day 1-A　Workbook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B4036E74-38E5-4664-A505-9A4E75052E2B}"/>
              </a:ext>
            </a:extLst>
          </p:cNvPr>
          <p:cNvSpPr>
            <a:spLocks noGrp="1"/>
          </p:cNvSpPr>
          <p:nvPr/>
        </p:nvSpPr>
        <p:spPr>
          <a:xfrm>
            <a:off x="9477375" y="285750"/>
            <a:ext cx="2333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Workbook　1 / 12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9474A639-4556-41C9-A85C-28CFBAD6E122}"/>
              </a:ext>
            </a:extLst>
          </p:cNvPr>
          <p:cNvSpPr>
            <a:spLocks noGrp="1"/>
          </p:cNvSpPr>
          <p:nvPr/>
        </p:nvSpPr>
        <p:spPr>
          <a:xfrm>
            <a:off x="685800" y="6191250"/>
            <a:ext cx="1062037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答えを確認した後、スペイン語を声に出します。発音を聞き直したいときは、指定のLessonに戻れます。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2985BCEF-D59F-4944-A290-F7D5A1ABF657}"/>
              </a:ext>
            </a:extLst>
          </p:cNvPr>
          <p:cNvSpPr>
            <a:spLocks noGrp="1"/>
          </p:cNvSpPr>
          <p:nvPr/>
        </p:nvSpPr>
        <p:spPr>
          <a:xfrm>
            <a:off x="685800" y="2286000"/>
            <a:ext cx="10572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発音・挨拶・自己紹介編。所要時間の目安は20分です。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5959C8F7-A0D8-4994-AB3C-FC26BB1C4799}"/>
              </a:ext>
            </a:extLst>
          </p:cNvPr>
          <p:cNvSpPr>
            <a:spLocks noGrp="1"/>
          </p:cNvSpPr>
          <p:nvPr/>
        </p:nvSpPr>
        <p:spPr>
          <a:xfrm>
            <a:off x="685800" y="2809875"/>
            <a:ext cx="10572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950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Unicode MS"/>
                <a:ea typeface="Arial Unicode MS"/>
                <a:cs typeface="Arial Unicode MS"/>
              </a:rPr>
              <a:t>Lessonを学習してから始めます。音声の操作は不要です</a:t>
            </a:r>
            <a:r>
              <a:rPr sz="1950" b="0" dirty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。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26ACC3BF-B0C7-4CE7-8411-198238A16710}"/>
              </a:ext>
            </a:extLst>
          </p:cNvPr>
          <p:cNvSpPr>
            <a:spLocks noGrp="1"/>
          </p:cNvSpPr>
          <p:nvPr/>
        </p:nvSpPr>
        <p:spPr>
          <a:xfrm>
            <a:off x="685800" y="3333750"/>
            <a:ext cx="10572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紙とペン、またはPowerPointの回答欄を使います。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C1D09683-C259-49C0-BD47-129925A2B990}"/>
              </a:ext>
            </a:extLst>
          </p:cNvPr>
          <p:cNvSpPr>
            <a:spLocks noGrp="1"/>
          </p:cNvSpPr>
          <p:nvPr/>
        </p:nvSpPr>
        <p:spPr>
          <a:xfrm>
            <a:off x="685800" y="3857625"/>
            <a:ext cx="10572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解答は9〜12ページ。先に見ずに取り組みます。</a:t>
            </a:r>
          </a:p>
        </p:txBody>
      </p:sp>
      <p:pic xmlns:a="http://schemas.openxmlformats.org/drawingml/2006/main" xmlns:r="http://schemas.openxmlformats.org/officeDocument/2006/relationships">
        <p:nvPicPr>
          <p:cNvPr id="17" name="SI_SC_Logo_Cover" descr="SOCIEDAD INTERCULTURAL, S.C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1625" y="5219700"/>
            <a:ext cx="2476500" cy="630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554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DEEB6FBD-05C5-4BE7-A6AC-F88F6B7C1EA6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80962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メキシコ赴任前スペイン語　DAY 1-A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C97CFEE4-CD1D-46E8-BDA1-EE11AA72E3EE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5727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rPr>
              <a:t>W1　母音とhの読み方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910B74BC-CD00-4764-B746-5705237FD852}"/>
              </a:ext>
            </a:extLst>
          </p:cNvPr>
          <p:cNvSpPr>
            <a:spLocks noGrp="1"/>
          </p:cNvSpPr>
          <p:nvPr/>
        </p:nvSpPr>
        <p:spPr>
          <a:xfrm>
            <a:off x="9477375" y="285750"/>
            <a:ext cx="2333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Workbook　2 / 12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D44199CF-F8BD-460C-9F6D-15D47C11809D}"/>
              </a:ext>
            </a:extLst>
          </p:cNvPr>
          <p:cNvSpPr>
            <a:spLocks noGrp="1"/>
          </p:cNvSpPr>
          <p:nvPr/>
        </p:nvSpPr>
        <p:spPr>
          <a:xfrm>
            <a:off x="685800" y="1752600"/>
            <a:ext cx="10572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① a　e　i　o　u の読み方を、同じ順番で書きます。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7BDD9990-A63E-41ED-A9C8-7E854D0FEA3E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10572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カタカナで構いません。5つの音を声にも出します。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B27ABD02-1679-4F6B-ADD7-9874006EBB88}"/>
              </a:ext>
            </a:extLst>
          </p:cNvPr>
          <p:cNvSpPr>
            <a:spLocks noGrp="1"/>
          </p:cNvSpPr>
          <p:nvPr/>
        </p:nvSpPr>
        <p:spPr>
          <a:xfrm>
            <a:off x="685800" y="2628900"/>
            <a:ext cx="10572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② Hola と hotel のhは、発音しますか？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981B91F-DABD-4EDF-B3F7-CAE43E3FDEC9}"/>
              </a:ext>
            </a:extLst>
          </p:cNvPr>
          <p:cNvSpPr>
            <a:spLocks noGrp="1"/>
          </p:cNvSpPr>
          <p:nvPr/>
        </p:nvSpPr>
        <p:spPr>
          <a:xfrm>
            <a:off x="685800" y="3067050"/>
            <a:ext cx="10572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950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 dirty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A　</a:t>
            </a:r>
            <a:r>
              <a:rPr sz="1950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Unicode MS"/>
                <a:ea typeface="Arial Unicode MS"/>
                <a:cs typeface="Arial Unicode MS"/>
              </a:rPr>
              <a:t>発音する</a:t>
            </a:r>
            <a:r>
              <a:rPr sz="1950" b="0" dirty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　　</a:t>
            </a:r>
            <a:r>
              <a:rPr sz="1950" b="0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/>
                <a:ea typeface="Arial Unicode MS"/>
                <a:cs typeface="Arial Unicode MS"/>
              </a:rPr>
              <a:t>B　</a:t>
            </a:r>
            <a:r>
              <a:rPr sz="1950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Unicode MS"/>
                <a:ea typeface="Arial Unicode MS"/>
                <a:cs typeface="Arial Unicode MS"/>
              </a:rPr>
              <a:t>発音しない</a:t>
            </a:r>
            <a:endParaRPr sz="1950" b="0" dirty="0">
              <a:solidFill>
                <a:schemeClr val="tx1">
                  <a:lumMod val="95000"/>
                  <a:lumOff val="5000"/>
                </a:schemeClr>
              </a:solidFill>
              <a:latin typeface="Arial Unicode MS"/>
              <a:ea typeface="Arial Unicode MS"/>
              <a:cs typeface="Arial Unicode MS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21F906BE-AB38-4897-983F-0F6456331A92}"/>
              </a:ext>
            </a:extLst>
          </p:cNvPr>
          <p:cNvSpPr>
            <a:spLocks noGrp="1"/>
          </p:cNvSpPr>
          <p:nvPr/>
        </p:nvSpPr>
        <p:spPr>
          <a:xfrm>
            <a:off x="685800" y="3505200"/>
            <a:ext cx="10572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②は記号で答え、Holaを1回声に出します。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8184E7BF-88B9-47DA-8BA5-3ADC1AE6BA38}"/>
              </a:ext>
            </a:extLst>
          </p:cNvPr>
          <p:cNvSpPr>
            <a:spLocks noGrp="1"/>
          </p:cNvSpPr>
          <p:nvPr/>
        </p:nvSpPr>
        <p:spPr>
          <a:xfrm>
            <a:off x="685800" y="4476750"/>
            <a:ext cx="10477500" cy="1476375"/>
          </a:xfrm>
          <a:prstGeom prst="rect">
            <a:avLst/>
          </a:prstGeom>
          <a:solidFill>
            <a:srgbClr val="F0F6F5"/>
          </a:solidFill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5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回答：</a:t>
            </a:r>
          </a:p>
        </p:txBody>
      </p:sp>
      <p:pic xmlns:a="http://schemas.openxmlformats.org/drawingml/2006/main" xmlns:r="http://schemas.openxmlformats.org/officeDocument/2006/relationships">
        <p:nvPicPr>
          <p:cNvPr id="18" name="SI_SC_Logo_Interior" descr="SOCIEDAD INTERCULTURAL, S.C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8425" y="647700"/>
            <a:ext cx="1666875" cy="42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042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97C4820-3B5D-423E-ABD4-FF6E3FE47130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80962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メキシコ赴任前スペイン語　DAY 1-A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D9B2BA2E-7030-45C9-AC88-83D5DB718F9F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5727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rPr>
              <a:t>W2　時間帯に合う挨拶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29B7970B-88C9-4621-992E-E774DDEA9A4F}"/>
              </a:ext>
            </a:extLst>
          </p:cNvPr>
          <p:cNvSpPr>
            <a:spLocks noGrp="1"/>
          </p:cNvSpPr>
          <p:nvPr/>
        </p:nvSpPr>
        <p:spPr>
          <a:xfrm>
            <a:off x="9477375" y="285750"/>
            <a:ext cx="2333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Workbook　3 / 12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CA2396F8-0476-4BB0-A932-ECFA5AA87A71}"/>
              </a:ext>
            </a:extLst>
          </p:cNvPr>
          <p:cNvSpPr>
            <a:spLocks noGrp="1"/>
          </p:cNvSpPr>
          <p:nvPr/>
        </p:nvSpPr>
        <p:spPr>
          <a:xfrm>
            <a:off x="685800" y="1752600"/>
            <a:ext cx="10572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① 朝　② 午後　③ 夜。それぞれに合う挨拶を選びます。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2EC86F2-7157-483F-A68F-66321EAD236B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10572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950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A　Buenas noches.　　B　Buenos días.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989A0DA3-5A3C-4BA5-84F4-498F1069FC90}"/>
              </a:ext>
            </a:extLst>
          </p:cNvPr>
          <p:cNvSpPr>
            <a:spLocks noGrp="1"/>
          </p:cNvSpPr>
          <p:nvPr/>
        </p:nvSpPr>
        <p:spPr>
          <a:xfrm>
            <a:off x="685800" y="2628900"/>
            <a:ext cx="10572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950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C　Buenas tardes.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7B0637A0-BD09-4C76-B33E-BC6D977051A0}"/>
              </a:ext>
            </a:extLst>
          </p:cNvPr>
          <p:cNvSpPr>
            <a:spLocks noGrp="1"/>
          </p:cNvSpPr>
          <p:nvPr/>
        </p:nvSpPr>
        <p:spPr>
          <a:xfrm>
            <a:off x="685800" y="3067050"/>
            <a:ext cx="10572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①〜③の答えを記号で書き、各文を声に出します。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DF0B81AE-003F-4D3B-AD2F-A2E94C23AF10}"/>
              </a:ext>
            </a:extLst>
          </p:cNvPr>
          <p:cNvSpPr>
            <a:spLocks noGrp="1"/>
          </p:cNvSpPr>
          <p:nvPr/>
        </p:nvSpPr>
        <p:spPr>
          <a:xfrm>
            <a:off x="685800" y="3505200"/>
            <a:ext cx="10572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④ 時間帯を問わず使える短い挨拶を、スペイン語で書きます。</a:t>
            </a: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C88EBF81-D750-4676-AFE9-B4C41DC06C2A}"/>
              </a:ext>
            </a:extLst>
          </p:cNvPr>
          <p:cNvSpPr>
            <a:spLocks noGrp="1"/>
          </p:cNvSpPr>
          <p:nvPr/>
        </p:nvSpPr>
        <p:spPr>
          <a:xfrm>
            <a:off x="685800" y="4476750"/>
            <a:ext cx="10477500" cy="1476375"/>
          </a:xfrm>
          <a:prstGeom prst="rect">
            <a:avLst/>
          </a:prstGeom>
          <a:solidFill>
            <a:srgbClr val="F0F6F5"/>
          </a:solidFill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5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回答：</a:t>
            </a:r>
          </a:p>
        </p:txBody>
      </p:sp>
      <p:pic xmlns:a="http://schemas.openxmlformats.org/drawingml/2006/main" xmlns:r="http://schemas.openxmlformats.org/officeDocument/2006/relationships">
        <p:nvPicPr>
          <p:cNvPr id="20" name="SI_SC_Logo_Interior" descr="SOCIEDAD INTERCULTURAL, S.C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8425" y="647700"/>
            <a:ext cx="1666875" cy="42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5934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8D6CDD8D-8C4C-4D3B-BD4E-35D10CE537E6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80962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メキシコ赴任前スペイン語　DAY 1-A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C196F48A-5672-440E-8274-88D63D1AF30E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5727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rPr>
              <a:t>W3　自己紹介の組み立て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EDCCEF0C-27A1-424B-B4F2-6B6AA1F46A3E}"/>
              </a:ext>
            </a:extLst>
          </p:cNvPr>
          <p:cNvSpPr>
            <a:spLocks noGrp="1"/>
          </p:cNvSpPr>
          <p:nvPr/>
        </p:nvSpPr>
        <p:spPr>
          <a:xfrm>
            <a:off x="9477375" y="285750"/>
            <a:ext cx="2333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Workbook　4 / 12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46BBC3B8-CA69-4B25-B7DF-3A3412D50AF9}"/>
              </a:ext>
            </a:extLst>
          </p:cNvPr>
          <p:cNvSpPr>
            <a:spLocks noGrp="1"/>
          </p:cNvSpPr>
          <p:nvPr/>
        </p:nvSpPr>
        <p:spPr>
          <a:xfrm>
            <a:off x="685800" y="1752600"/>
            <a:ext cx="10572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語句を並べ替え、挨拶・自己紹介の文を作ります。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D0631E3B-B71A-4404-8760-4D851CB18C9D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10572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① Hiroshi Tanaka / Soy / Hola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E399322A-D808-469E-A94E-E3FEE8FFA8BC}"/>
              </a:ext>
            </a:extLst>
          </p:cNvPr>
          <p:cNvSpPr>
            <a:spLocks noGrp="1"/>
          </p:cNvSpPr>
          <p:nvPr/>
        </p:nvSpPr>
        <p:spPr>
          <a:xfrm>
            <a:off x="685800" y="2628900"/>
            <a:ext cx="10572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①は挨拶を先に置き、続けて名前を伝えます。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36E0741D-EFC2-486E-9AC9-7701C337BF51}"/>
              </a:ext>
            </a:extLst>
          </p:cNvPr>
          <p:cNvSpPr>
            <a:spLocks noGrp="1"/>
          </p:cNvSpPr>
          <p:nvPr/>
        </p:nvSpPr>
        <p:spPr>
          <a:xfrm>
            <a:off x="685800" y="3067050"/>
            <a:ext cx="10572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② Japón / de / Soy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EEF1B221-8246-44A7-85B5-681CDBD45368}"/>
              </a:ext>
            </a:extLst>
          </p:cNvPr>
          <p:cNvSpPr>
            <a:spLocks noGrp="1"/>
          </p:cNvSpPr>
          <p:nvPr/>
        </p:nvSpPr>
        <p:spPr>
          <a:xfrm>
            <a:off x="685800" y="3505200"/>
            <a:ext cx="10572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③ gusto / Mucho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D80AADA3-BE8C-431D-91F8-D51786D84AFE}"/>
              </a:ext>
            </a:extLst>
          </p:cNvPr>
          <p:cNvSpPr>
            <a:spLocks noGrp="1"/>
          </p:cNvSpPr>
          <p:nvPr/>
        </p:nvSpPr>
        <p:spPr>
          <a:xfrm>
            <a:off x="685800" y="4476750"/>
            <a:ext cx="10477500" cy="1476375"/>
          </a:xfrm>
          <a:prstGeom prst="rect">
            <a:avLst/>
          </a:prstGeom>
          <a:solidFill>
            <a:srgbClr val="F0F6F5"/>
          </a:solidFill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5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回答：</a:t>
            </a:r>
          </a:p>
        </p:txBody>
      </p:sp>
      <p:pic xmlns:a="http://schemas.openxmlformats.org/drawingml/2006/main" xmlns:r="http://schemas.openxmlformats.org/officeDocument/2006/relationships">
        <p:nvPicPr>
          <p:cNvPr id="19" name="SI_SC_Logo_Interior" descr="SOCIEDAD INTERCULTURAL, S.C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8425" y="647700"/>
            <a:ext cx="1666875" cy="42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6520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4D47562F-F413-4054-BDDE-261A480544C4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80962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メキシコ赴任前スペイン語　DAY 1-A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CD607B62-70DC-4BE7-A374-EB2672952485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5727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rPr>
              <a:t>W4　名前と出身の違い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4206AF91-10DA-4D2A-ACF4-6BCE76103D1D}"/>
              </a:ext>
            </a:extLst>
          </p:cNvPr>
          <p:cNvSpPr>
            <a:spLocks noGrp="1"/>
          </p:cNvSpPr>
          <p:nvPr/>
        </p:nvSpPr>
        <p:spPr>
          <a:xfrm>
            <a:off x="9477375" y="285750"/>
            <a:ext cx="2333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Workbook　5 / 12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16739AB-0E1E-49AB-9F04-3D0182C7FEE7}"/>
              </a:ext>
            </a:extLst>
          </p:cNvPr>
          <p:cNvSpPr>
            <a:spLocks noGrp="1"/>
          </p:cNvSpPr>
          <p:nvPr/>
        </p:nvSpPr>
        <p:spPr>
          <a:xfrm>
            <a:off x="685800" y="1752600"/>
            <a:ext cx="10572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練習設定：名前は Hiroshi Tanaka、出身は日本です。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30ACF63F-2B3E-44E8-9A62-98BAF08214D3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10572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① 名前：Soy __________.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82553210-C0CF-4E13-B415-B9CD54F21BC1}"/>
              </a:ext>
            </a:extLst>
          </p:cNvPr>
          <p:cNvSpPr>
            <a:spLocks noGrp="1"/>
          </p:cNvSpPr>
          <p:nvPr/>
        </p:nvSpPr>
        <p:spPr>
          <a:xfrm>
            <a:off x="685800" y="2628900"/>
            <a:ext cx="10572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② 出身：Soy de __________.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E35AF4A6-AD3D-404B-9828-5C7A95D8A226}"/>
              </a:ext>
            </a:extLst>
          </p:cNvPr>
          <p:cNvSpPr>
            <a:spLocks noGrp="1"/>
          </p:cNvSpPr>
          <p:nvPr/>
        </p:nvSpPr>
        <p:spPr>
          <a:xfrm>
            <a:off x="685800" y="3067050"/>
            <a:ext cx="10572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選択肢：Japón / Hiroshi Tanaka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0359F627-AA57-4ECD-8642-D6D6BF8ED926}"/>
              </a:ext>
            </a:extLst>
          </p:cNvPr>
          <p:cNvSpPr>
            <a:spLocks noGrp="1"/>
          </p:cNvSpPr>
          <p:nvPr/>
        </p:nvSpPr>
        <p:spPr>
          <a:xfrm>
            <a:off x="685800" y="3505200"/>
            <a:ext cx="10572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③ ①の名前を自分の名前に変え、文を書いて2回言います。</a:t>
            </a: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530574-BE0C-4502-921F-A88722DE8E04}"/>
              </a:ext>
            </a:extLst>
          </p:cNvPr>
          <p:cNvSpPr>
            <a:spLocks noGrp="1"/>
          </p:cNvSpPr>
          <p:nvPr/>
        </p:nvSpPr>
        <p:spPr>
          <a:xfrm>
            <a:off x="685800" y="4476750"/>
            <a:ext cx="10477500" cy="1476375"/>
          </a:xfrm>
          <a:prstGeom prst="rect">
            <a:avLst/>
          </a:prstGeom>
          <a:solidFill>
            <a:srgbClr val="F0F6F5"/>
          </a:solidFill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5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回答：</a:t>
            </a:r>
          </a:p>
        </p:txBody>
      </p:sp>
      <p:pic xmlns:a="http://schemas.openxmlformats.org/drawingml/2006/main" xmlns:r="http://schemas.openxmlformats.org/officeDocument/2006/relationships">
        <p:nvPicPr>
          <p:cNvPr id="20" name="SI_SC_Logo_Interior" descr="SOCIEDAD INTERCULTURAL, S.C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8425" y="647700"/>
            <a:ext cx="1666875" cy="42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81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00466CF9-BFCF-412C-9965-428BE22CA2D6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80962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メキシコ赴任前スペイン語　DAY 1-A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947FDFBF-4273-411E-A9BB-4A917B3988FE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5727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rPr>
              <a:t>W5　短い丁寧な言葉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922090AE-F5E9-4209-8AC2-1D5575F4E68B}"/>
              </a:ext>
            </a:extLst>
          </p:cNvPr>
          <p:cNvSpPr>
            <a:spLocks noGrp="1"/>
          </p:cNvSpPr>
          <p:nvPr/>
        </p:nvSpPr>
        <p:spPr>
          <a:xfrm>
            <a:off x="9477375" y="285750"/>
            <a:ext cx="2333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Workbook　6 / 12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F5375590-FBBE-4750-B28D-6DBC04D66E25}"/>
              </a:ext>
            </a:extLst>
          </p:cNvPr>
          <p:cNvSpPr>
            <a:spLocks noGrp="1"/>
          </p:cNvSpPr>
          <p:nvPr/>
        </p:nvSpPr>
        <p:spPr>
          <a:xfrm>
            <a:off x="685800" y="1752600"/>
            <a:ext cx="10572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次の言葉をスペイン語で書きます。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31FCD766-0FD0-423E-A973-066D4D3592E1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10572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① はい。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C7E3F122-7F57-405C-8057-D0563123D979}"/>
              </a:ext>
            </a:extLst>
          </p:cNvPr>
          <p:cNvSpPr>
            <a:spLocks noGrp="1"/>
          </p:cNvSpPr>
          <p:nvPr/>
        </p:nvSpPr>
        <p:spPr>
          <a:xfrm>
            <a:off x="685800" y="2628900"/>
            <a:ext cx="10572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② いいえ。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42598562-9610-4DEE-AE9C-FAC375B4FAB4}"/>
              </a:ext>
            </a:extLst>
          </p:cNvPr>
          <p:cNvSpPr>
            <a:spLocks noGrp="1"/>
          </p:cNvSpPr>
          <p:nvPr/>
        </p:nvSpPr>
        <p:spPr>
          <a:xfrm>
            <a:off x="685800" y="3067050"/>
            <a:ext cx="10572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③ ありがとうございます。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D2D1178B-4D5D-4FBD-8904-85D162FDCD43}"/>
              </a:ext>
            </a:extLst>
          </p:cNvPr>
          <p:cNvSpPr>
            <a:spLocks noGrp="1"/>
          </p:cNvSpPr>
          <p:nvPr/>
        </p:nvSpPr>
        <p:spPr>
          <a:xfrm>
            <a:off x="685800" y="3505200"/>
            <a:ext cx="10572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④ お願いします。</a:t>
            </a: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A9C16936-2B47-493B-8565-CFEA49562825}"/>
              </a:ext>
            </a:extLst>
          </p:cNvPr>
          <p:cNvSpPr>
            <a:spLocks noGrp="1"/>
          </p:cNvSpPr>
          <p:nvPr/>
        </p:nvSpPr>
        <p:spPr>
          <a:xfrm>
            <a:off x="685800" y="4476750"/>
            <a:ext cx="10477500" cy="1476375"/>
          </a:xfrm>
          <a:prstGeom prst="rect">
            <a:avLst/>
          </a:prstGeom>
          <a:solidFill>
            <a:srgbClr val="F0F6F5"/>
          </a:solidFill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5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回答：</a:t>
            </a:r>
          </a:p>
        </p:txBody>
      </p:sp>
      <p:pic xmlns:a="http://schemas.openxmlformats.org/drawingml/2006/main" xmlns:r="http://schemas.openxmlformats.org/officeDocument/2006/relationships">
        <p:nvPicPr>
          <p:cNvPr id="20" name="SI_SC_Logo_Interior" descr="SOCIEDAD INTERCULTURAL, S.C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8425" y="647700"/>
            <a:ext cx="1666875" cy="42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3212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43F2B866-800E-4F69-B774-09192D24CB2F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80962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メキシコ赴任前スペイン語　DAY 1-A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9252340E-BAE9-47D6-8723-7D83790C6648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5727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rPr>
              <a:t>W6　分からない・もう一度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24257862-D0B7-4E13-A28B-86AB3AA3472C}"/>
              </a:ext>
            </a:extLst>
          </p:cNvPr>
          <p:cNvSpPr>
            <a:spLocks noGrp="1"/>
          </p:cNvSpPr>
          <p:nvPr/>
        </p:nvSpPr>
        <p:spPr>
          <a:xfrm>
            <a:off x="9477375" y="285750"/>
            <a:ext cx="2333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Workbook　7 / 12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70498902-17B2-4F99-8D74-408C43606620}"/>
              </a:ext>
            </a:extLst>
          </p:cNvPr>
          <p:cNvSpPr>
            <a:spLocks noGrp="1"/>
          </p:cNvSpPr>
          <p:nvPr/>
        </p:nvSpPr>
        <p:spPr>
          <a:xfrm>
            <a:off x="685800" y="1752600"/>
            <a:ext cx="10572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① 相手の話が理解できず、「分かりません」と伝えます。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EFD9838F-88A6-4231-9D31-29884305CB42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10572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② 同じことを繰り返してほしくて、「もう一度お願いします」。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1C89DCA5-1F37-427F-B276-11220AF646F0}"/>
              </a:ext>
            </a:extLst>
          </p:cNvPr>
          <p:cNvSpPr>
            <a:spLocks noGrp="1"/>
          </p:cNvSpPr>
          <p:nvPr/>
        </p:nvSpPr>
        <p:spPr>
          <a:xfrm>
            <a:off x="685800" y="2628900"/>
            <a:ext cx="10572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950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A　Otra vez, por favor.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DE3BF050-A65F-4967-B333-B079E69787AA}"/>
              </a:ext>
            </a:extLst>
          </p:cNvPr>
          <p:cNvSpPr>
            <a:spLocks noGrp="1"/>
          </p:cNvSpPr>
          <p:nvPr/>
        </p:nvSpPr>
        <p:spPr>
          <a:xfrm>
            <a:off x="685800" y="3067050"/>
            <a:ext cx="10572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950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B　No entiendo.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05CC5D04-9153-4F7A-B724-313ECBA4B880}"/>
              </a:ext>
            </a:extLst>
          </p:cNvPr>
          <p:cNvSpPr>
            <a:spLocks noGrp="1"/>
          </p:cNvSpPr>
          <p:nvPr/>
        </p:nvSpPr>
        <p:spPr>
          <a:xfrm>
            <a:off x="685800" y="3505200"/>
            <a:ext cx="10572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①②に合う文を選び、記号を書いてから声に出します。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F1BB0919-EE7D-4DC4-9D42-42DE67343BE0}"/>
              </a:ext>
            </a:extLst>
          </p:cNvPr>
          <p:cNvSpPr>
            <a:spLocks noGrp="1"/>
          </p:cNvSpPr>
          <p:nvPr/>
        </p:nvSpPr>
        <p:spPr>
          <a:xfrm>
            <a:off x="685800" y="4476750"/>
            <a:ext cx="10477500" cy="1476375"/>
          </a:xfrm>
          <a:prstGeom prst="rect">
            <a:avLst/>
          </a:prstGeom>
          <a:solidFill>
            <a:srgbClr val="F0F6F5"/>
          </a:solidFill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5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回答：</a:t>
            </a:r>
          </a:p>
        </p:txBody>
      </p:sp>
      <p:pic xmlns:a="http://schemas.openxmlformats.org/drawingml/2006/main" xmlns:r="http://schemas.openxmlformats.org/officeDocument/2006/relationships">
        <p:nvPicPr>
          <p:cNvPr id="19" name="SI_SC_Logo_Interior" descr="SOCIEDAD INTERCULTURAL, S.C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8425" y="647700"/>
            <a:ext cx="1666875" cy="42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6252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514D4B34-751B-40A8-BBC0-4214E360E4BB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80962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メキシコ赴任前スペイン語　DAY 1-A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D4D7847-386B-4E37-B3D4-B0891F601038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5727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rPr>
              <a:t>W7　自分の名前で話す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08E4F64-3A58-4635-B64C-B96866E4C7D5}"/>
              </a:ext>
            </a:extLst>
          </p:cNvPr>
          <p:cNvSpPr>
            <a:spLocks noGrp="1"/>
          </p:cNvSpPr>
          <p:nvPr/>
        </p:nvSpPr>
        <p:spPr>
          <a:xfrm>
            <a:off x="9477375" y="285750"/>
            <a:ext cx="2333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Workbook　8 / 12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B45F4D42-BF6A-4A3A-964E-E2410B24C4D6}"/>
              </a:ext>
            </a:extLst>
          </p:cNvPr>
          <p:cNvSpPr>
            <a:spLocks noGrp="1"/>
          </p:cNvSpPr>
          <p:nvPr/>
        </p:nvSpPr>
        <p:spPr>
          <a:xfrm>
            <a:off x="685800" y="1752600"/>
            <a:ext cx="10572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① 初対面の相手に挨拶し、自分の名前を伝えます。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0B8F1F88-098A-4D56-A6D0-82199F9C8894}"/>
              </a:ext>
            </a:extLst>
          </p:cNvPr>
          <p:cNvSpPr>
            <a:spLocks noGrp="1"/>
          </p:cNvSpPr>
          <p:nvPr/>
        </p:nvSpPr>
        <p:spPr>
          <a:xfrm>
            <a:off x="685800" y="2276475"/>
            <a:ext cx="10572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② 日本出身だと伝えます。ここでは日本出身の設定です。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B69C1A0-FF30-4AA7-A3D9-9D207EC9ADF1}"/>
              </a:ext>
            </a:extLst>
          </p:cNvPr>
          <p:cNvSpPr>
            <a:spLocks noGrp="1"/>
          </p:cNvSpPr>
          <p:nvPr/>
        </p:nvSpPr>
        <p:spPr>
          <a:xfrm>
            <a:off x="685800" y="2800350"/>
            <a:ext cx="10572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③「初めまして」と伝えます。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26C0E7B7-F38D-4F81-9EE6-DD19D1C519E7}"/>
              </a:ext>
            </a:extLst>
          </p:cNvPr>
          <p:cNvSpPr>
            <a:spLocks noGrp="1"/>
          </p:cNvSpPr>
          <p:nvPr/>
        </p:nvSpPr>
        <p:spPr>
          <a:xfrm>
            <a:off x="685800" y="3324225"/>
            <a:ext cx="10572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④ 相手の返事が分からないつもりで「分かりません」。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AB165EAC-351C-4841-888E-25B6C254FAAB}"/>
              </a:ext>
            </a:extLst>
          </p:cNvPr>
          <p:cNvSpPr>
            <a:spLocks noGrp="1"/>
          </p:cNvSpPr>
          <p:nvPr/>
        </p:nvSpPr>
        <p:spPr>
          <a:xfrm>
            <a:off x="685800" y="3848100"/>
            <a:ext cx="10572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⑤ 続けて「もう一度お願いします」と頼みます。</a:t>
            </a:r>
          </a:p>
        </p:txBody>
      </p:sp>
      <p:pic xmlns:a="http://schemas.openxmlformats.org/drawingml/2006/main" xmlns:r="http://schemas.openxmlformats.org/officeDocument/2006/relationships">
        <p:nvPicPr>
          <p:cNvPr id="18" name="SI_SC_Logo_Interior" descr="SOCIEDAD INTERCULTURAL, S.C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8425" y="647700"/>
            <a:ext cx="1666875" cy="42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1663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F5D0752-F108-4994-9E03-0A76E7859EBE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80962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メキシコ赴任前スペイン語　DAY 1-A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CB8EA338-90A4-4052-A3BD-4E4B27F4506F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5727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rPr>
              <a:t>W1・W2　解答と解説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D2792523-8531-495F-B98C-3821CB373C1A}"/>
              </a:ext>
            </a:extLst>
          </p:cNvPr>
          <p:cNvSpPr>
            <a:spLocks noGrp="1"/>
          </p:cNvSpPr>
          <p:nvPr/>
        </p:nvSpPr>
        <p:spPr>
          <a:xfrm>
            <a:off x="9477375" y="285750"/>
            <a:ext cx="2333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Workbook　9 / 12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48F54F92-170E-449C-9FE4-84CBC31E1CE0}"/>
              </a:ext>
            </a:extLst>
          </p:cNvPr>
          <p:cNvSpPr>
            <a:spLocks noGrp="1"/>
          </p:cNvSpPr>
          <p:nvPr/>
        </p:nvSpPr>
        <p:spPr>
          <a:xfrm>
            <a:off x="685800" y="1752600"/>
            <a:ext cx="105727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W1① ア・エ・イ・オ・ウ　② B（hは発音しません）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39A86F6-5A85-4ED4-A9AF-13208C7BE263}"/>
              </a:ext>
            </a:extLst>
          </p:cNvPr>
          <p:cNvSpPr>
            <a:spLocks noGrp="1"/>
          </p:cNvSpPr>
          <p:nvPr/>
        </p:nvSpPr>
        <p:spPr>
          <a:xfrm>
            <a:off x="685800" y="2257425"/>
            <a:ext cx="105727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Holaは「オラ」、hotelは「オテル」に近い音です。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942DC093-C829-4980-BFA2-A22BBA6291BC}"/>
              </a:ext>
            </a:extLst>
          </p:cNvPr>
          <p:cNvSpPr>
            <a:spLocks noGrp="1"/>
          </p:cNvSpPr>
          <p:nvPr/>
        </p:nvSpPr>
        <p:spPr>
          <a:xfrm>
            <a:off x="685800" y="2762250"/>
            <a:ext cx="105727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W2① B　Buenos días.　朝の挨拶です。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CF52CBBE-4A48-49E8-A2B9-A7B8E0BA9052}"/>
              </a:ext>
            </a:extLst>
          </p:cNvPr>
          <p:cNvSpPr>
            <a:spLocks noGrp="1"/>
          </p:cNvSpPr>
          <p:nvPr/>
        </p:nvSpPr>
        <p:spPr>
          <a:xfrm>
            <a:off x="685800" y="3267075"/>
            <a:ext cx="105727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W2② C　Buenas tardes.　午後の挨拶です。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1131204A-8648-4052-91EE-9C36DD13A3BC}"/>
              </a:ext>
            </a:extLst>
          </p:cNvPr>
          <p:cNvSpPr>
            <a:spLocks noGrp="1"/>
          </p:cNvSpPr>
          <p:nvPr/>
        </p:nvSpPr>
        <p:spPr>
          <a:xfrm>
            <a:off x="685800" y="3771900"/>
            <a:ext cx="105727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W2③ A　Buenas noches.　夜の挨拶です。</a:t>
            </a: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47652659-69EA-40AA-8A06-053BD8915084}"/>
              </a:ext>
            </a:extLst>
          </p:cNvPr>
          <p:cNvSpPr>
            <a:spLocks noGrp="1"/>
          </p:cNvSpPr>
          <p:nvPr/>
        </p:nvSpPr>
        <p:spPr>
          <a:xfrm>
            <a:off x="685800" y="4276725"/>
            <a:ext cx="105727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W2④ Hola.　時間帯を問わず使えます。</a:t>
            </a:r>
          </a:p>
        </p:txBody>
      </p:sp>
      <p:pic xmlns:a="http://schemas.openxmlformats.org/drawingml/2006/main" xmlns:r="http://schemas.openxmlformats.org/officeDocument/2006/relationships">
        <p:nvPicPr>
          <p:cNvPr id="20" name="SI_SC_Logo_Interior" descr="SOCIEDAD INTERCULTURAL, S.C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8425" y="647700"/>
            <a:ext cx="1666875" cy="42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6217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F1E4988E-A357-4168-B9ED-10FEC817F2EA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80962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メキシコ赴任前スペイン語　DAY 1-A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248A1895-179E-4206-B5B5-C662E7E816FC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5727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rPr>
              <a:t>W3・W4　解答と解説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71F3013F-3255-4807-AB2D-EA3B50146140}"/>
              </a:ext>
            </a:extLst>
          </p:cNvPr>
          <p:cNvSpPr>
            <a:spLocks noGrp="1"/>
          </p:cNvSpPr>
          <p:nvPr/>
        </p:nvSpPr>
        <p:spPr>
          <a:xfrm>
            <a:off x="9477375" y="285750"/>
            <a:ext cx="2333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Workbook　10 / 12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12BB56F9-BF26-4DDA-80D0-E20405E6C63D}"/>
              </a:ext>
            </a:extLst>
          </p:cNvPr>
          <p:cNvSpPr>
            <a:spLocks noGrp="1"/>
          </p:cNvSpPr>
          <p:nvPr/>
        </p:nvSpPr>
        <p:spPr>
          <a:xfrm>
            <a:off x="685800" y="1752600"/>
            <a:ext cx="105727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W3① Hola. Soy Hiroshi Tanaka.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63C58174-C794-437C-9C2F-2DBF02DF3649}"/>
              </a:ext>
            </a:extLst>
          </p:cNvPr>
          <p:cNvSpPr>
            <a:spLocks noGrp="1"/>
          </p:cNvSpPr>
          <p:nvPr/>
        </p:nvSpPr>
        <p:spPr>
          <a:xfrm>
            <a:off x="685800" y="2257425"/>
            <a:ext cx="105727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W3② Soy de Japón.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F7C19B30-0D85-442B-9169-EF7259A6E52A}"/>
              </a:ext>
            </a:extLst>
          </p:cNvPr>
          <p:cNvSpPr>
            <a:spLocks noGrp="1"/>
          </p:cNvSpPr>
          <p:nvPr/>
        </p:nvSpPr>
        <p:spPr>
          <a:xfrm>
            <a:off x="685800" y="2762250"/>
            <a:ext cx="105727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W3③ Mucho gusto.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502FCAEB-D865-4A95-8FF4-83BE25FD1657}"/>
              </a:ext>
            </a:extLst>
          </p:cNvPr>
          <p:cNvSpPr>
            <a:spLocks noGrp="1"/>
          </p:cNvSpPr>
          <p:nvPr/>
        </p:nvSpPr>
        <p:spPr>
          <a:xfrm>
            <a:off x="685800" y="3267075"/>
            <a:ext cx="105727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W4① Hiroshi Tanaka　② Japón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64F64AD8-083B-4EB9-986E-8DCCDEFC9E55}"/>
              </a:ext>
            </a:extLst>
          </p:cNvPr>
          <p:cNvSpPr>
            <a:spLocks noGrp="1"/>
          </p:cNvSpPr>
          <p:nvPr/>
        </p:nvSpPr>
        <p:spPr>
          <a:xfrm>
            <a:off x="685800" y="3771900"/>
            <a:ext cx="105727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W4③ Soyの後ろに、自分の名前を入れれば正解です。</a:t>
            </a: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6D639BFB-0009-48C4-B514-5C0903C6CA9F}"/>
              </a:ext>
            </a:extLst>
          </p:cNvPr>
          <p:cNvSpPr>
            <a:spLocks noGrp="1"/>
          </p:cNvSpPr>
          <p:nvPr/>
        </p:nvSpPr>
        <p:spPr>
          <a:xfrm>
            <a:off x="685800" y="4276725"/>
            <a:ext cx="105727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Soy＋名前。Soy de＋出身。deがあるか確かめます。</a:t>
            </a:r>
          </a:p>
        </p:txBody>
      </p:sp>
      <p:pic xmlns:a="http://schemas.openxmlformats.org/drawingml/2006/main" xmlns:r="http://schemas.openxmlformats.org/officeDocument/2006/relationships">
        <p:nvPicPr>
          <p:cNvPr id="20" name="SI_SC_Logo_Interior" descr="SOCIEDAD INTERCULTURAL, S.C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8425" y="647700"/>
            <a:ext cx="1666875" cy="42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7151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4FB80EF3-AFFF-49B5-B7C5-05250641EA89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80962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メキシコ赴任前スペイン語　DAY 1-A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2499A878-B0DC-458A-BBF6-621139030768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5727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rPr>
              <a:t>W5・W6　解答と解説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6AE3DAF1-D62C-4B21-B3A0-534920BD8BD6}"/>
              </a:ext>
            </a:extLst>
          </p:cNvPr>
          <p:cNvSpPr>
            <a:spLocks noGrp="1"/>
          </p:cNvSpPr>
          <p:nvPr/>
        </p:nvSpPr>
        <p:spPr>
          <a:xfrm>
            <a:off x="9477375" y="285750"/>
            <a:ext cx="2333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Workbook　11 / 12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C2CC4066-B1B9-435C-A354-385D4CC3D8BD}"/>
              </a:ext>
            </a:extLst>
          </p:cNvPr>
          <p:cNvSpPr>
            <a:spLocks noGrp="1"/>
          </p:cNvSpPr>
          <p:nvPr/>
        </p:nvSpPr>
        <p:spPr>
          <a:xfrm>
            <a:off x="685800" y="1752600"/>
            <a:ext cx="105727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W5① Sí.　② No.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C2D7612D-CFF2-4A8C-AE20-B92158E49F11}"/>
              </a:ext>
            </a:extLst>
          </p:cNvPr>
          <p:cNvSpPr>
            <a:spLocks noGrp="1"/>
          </p:cNvSpPr>
          <p:nvPr/>
        </p:nvSpPr>
        <p:spPr>
          <a:xfrm>
            <a:off x="685800" y="2257425"/>
            <a:ext cx="105727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W5③ Gracias.　④ Por favor.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902FF12B-445C-4460-860C-32201F05F566}"/>
              </a:ext>
            </a:extLst>
          </p:cNvPr>
          <p:cNvSpPr>
            <a:spLocks noGrp="1"/>
          </p:cNvSpPr>
          <p:nvPr/>
        </p:nvSpPr>
        <p:spPr>
          <a:xfrm>
            <a:off x="685800" y="2762250"/>
            <a:ext cx="105727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W6① B　No entiendo.　分かりません。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33ECD9FE-2538-49F8-BFF9-258919B002CB}"/>
              </a:ext>
            </a:extLst>
          </p:cNvPr>
          <p:cNvSpPr>
            <a:spLocks noGrp="1"/>
          </p:cNvSpPr>
          <p:nvPr/>
        </p:nvSpPr>
        <p:spPr>
          <a:xfrm>
            <a:off x="685800" y="3267075"/>
            <a:ext cx="105727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W6② A　Otra vez, por favor.　もう一度お願いします。</a:t>
            </a: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0FFA11B9-2FE7-494A-ACE5-DF72991EDA80}"/>
              </a:ext>
            </a:extLst>
          </p:cNvPr>
          <p:cNvSpPr>
            <a:spLocks noGrp="1"/>
          </p:cNvSpPr>
          <p:nvPr/>
        </p:nvSpPr>
        <p:spPr>
          <a:xfrm>
            <a:off x="685800" y="3771900"/>
            <a:ext cx="105727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No.だけでは「分かりません」という意味にはなりません。</a:t>
            </a:r>
          </a:p>
        </p:txBody>
      </p:sp>
      <p:pic xmlns:a="http://schemas.openxmlformats.org/drawingml/2006/main" xmlns:r="http://schemas.openxmlformats.org/officeDocument/2006/relationships">
        <p:nvPicPr>
          <p:cNvPr id="20" name="SI_SC_Logo_Interior" descr="SOCIEDAD INTERCULTURAL, S.C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8425" y="647700"/>
            <a:ext cx="1666875" cy="42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7125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4EB83AD9-496C-41A5-8C46-30C9F87D5CB4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80962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メキシコ赴任前スペイン語　DAY 1-A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3A251C3-B069-458E-B46E-B1A8D0E3CBED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5727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rPr>
              <a:t>W7　会話例と次のステップ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88E73E83-D934-4122-87FF-10C9327877F6}"/>
              </a:ext>
            </a:extLst>
          </p:cNvPr>
          <p:cNvSpPr>
            <a:spLocks noGrp="1"/>
          </p:cNvSpPr>
          <p:nvPr/>
        </p:nvSpPr>
        <p:spPr>
          <a:xfrm>
            <a:off x="9477375" y="285750"/>
            <a:ext cx="2333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Workbook　12 / 12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784D0865-C9A9-4A20-8862-154C09E6DA16}"/>
              </a:ext>
            </a:extLst>
          </p:cNvPr>
          <p:cNvSpPr>
            <a:spLocks noGrp="1"/>
          </p:cNvSpPr>
          <p:nvPr/>
        </p:nvSpPr>
        <p:spPr>
          <a:xfrm>
            <a:off x="685800" y="1752600"/>
            <a:ext cx="105727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① Hola. Soy Hiroshi Tanaka.（名前は自分の名前に）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99E49BB1-70AC-4194-9AA2-4BCBE5FCC90E}"/>
              </a:ext>
            </a:extLst>
          </p:cNvPr>
          <p:cNvSpPr>
            <a:spLocks noGrp="1"/>
          </p:cNvSpPr>
          <p:nvPr/>
        </p:nvSpPr>
        <p:spPr>
          <a:xfrm>
            <a:off x="685800" y="2257425"/>
            <a:ext cx="105727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② Soy de Japón.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C274FE85-CC23-41C2-A1F1-DF67E784B6A6}"/>
              </a:ext>
            </a:extLst>
          </p:cNvPr>
          <p:cNvSpPr>
            <a:spLocks noGrp="1"/>
          </p:cNvSpPr>
          <p:nvPr/>
        </p:nvSpPr>
        <p:spPr>
          <a:xfrm>
            <a:off x="685800" y="2762250"/>
            <a:ext cx="105727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③ Mucho gusto.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F04E5842-B915-4AAD-B440-66B98875F74D}"/>
              </a:ext>
            </a:extLst>
          </p:cNvPr>
          <p:cNvSpPr>
            <a:spLocks noGrp="1"/>
          </p:cNvSpPr>
          <p:nvPr/>
        </p:nvSpPr>
        <p:spPr>
          <a:xfrm>
            <a:off x="685800" y="3267075"/>
            <a:ext cx="105727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④ No entiendo.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D98574F5-3C79-49FA-88C7-8E0E04EC4D1E}"/>
              </a:ext>
            </a:extLst>
          </p:cNvPr>
          <p:cNvSpPr>
            <a:spLocks noGrp="1"/>
          </p:cNvSpPr>
          <p:nvPr/>
        </p:nvSpPr>
        <p:spPr>
          <a:xfrm>
            <a:off x="685800" y="3771900"/>
            <a:ext cx="105727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⑤ Otra vez, por favor.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AA43B852-C10F-4E99-9109-88A78AF6338F}"/>
              </a:ext>
            </a:extLst>
          </p:cNvPr>
          <p:cNvSpPr>
            <a:spLocks noGrp="1"/>
          </p:cNvSpPr>
          <p:nvPr/>
        </p:nvSpPr>
        <p:spPr>
          <a:xfrm>
            <a:off x="685800" y="4276725"/>
            <a:ext cx="105727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つまずいた文を2回言い直し、03_Final_Check.pptx へ進みます。</a:t>
            </a:r>
          </a:p>
        </p:txBody>
      </p:sp>
      <p:pic xmlns:a="http://schemas.openxmlformats.org/drawingml/2006/main" xmlns:r="http://schemas.openxmlformats.org/officeDocument/2006/relationships">
        <p:nvPicPr>
          <p:cNvPr id="19" name="SI_SC_Logo_Interior" descr="SOCIEDAD INTERCULTURAL, S.C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8425" y="647700"/>
            <a:ext cx="1666875" cy="42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240389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666</Words>
  <Application>Microsoft Macintosh PowerPoint</Application>
  <DocSecurity>0</DocSecurity>
  <PresentationFormat>ワイド画面</PresentationFormat>
  <Paragraphs>117</Paragraphs>
  <Slides>12</Slides>
  <Notes>12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15" baseType="lpstr">
      <vt:lpstr>Arial Unicode MS</vt:lpstr>
      <vt:lpstr>Calibri</vt:lpstr>
      <vt:lpstr>ChatGPT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Akihisa Hirose</cp:lastModifiedBy>
  <cp:revision>1</cp:revision>
  <dcterms:created xsi:type="dcterms:W3CDTF">2026-09-16T12:28:28Z</dcterms:created>
  <dcterms:modified xsi:type="dcterms:W3CDTF">2026-09-30T17:50:09Z</dcterms:modified>
</cp:coreProperties>
</file>