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ja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/>
    <p:restoredTop sz="94646"/>
  </p:normalViewPr>
  <p:slideViewPr>
    <p:cSldViewPr snapToGrid="0">
      <p:cViewPr varScale="1">
        <p:scale>
          <a:sx n="103" d="100"/>
          <a:sy n="103" d="100"/>
        </p:scale>
        <p:origin x="7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Day 1-A 発音・挨拶・自己紹介 自習教材。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3" Type="http://schemas.openxmlformats.org/officeDocument/2006/relationships/image" Target="../media/si_sc_logo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3" Type="http://schemas.openxmlformats.org/officeDocument/2006/relationships/image" Target="../media/si_sc_logo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3" Type="http://schemas.openxmlformats.org/officeDocument/2006/relationships/image" Target="../media/si_sc_logo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3" Type="http://schemas.openxmlformats.org/officeDocument/2006/relationships/image" Target="../media/si_sc_logo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3" Type="http://schemas.openxmlformats.org/officeDocument/2006/relationships/image" Target="../media/si_sc_logo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3" Type="http://schemas.openxmlformats.org/officeDocument/2006/relationships/image" Target="../media/si_sc_logo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3" Type="http://schemas.openxmlformats.org/officeDocument/2006/relationships/image" Target="../media/si_sc_logo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3" Type="http://schemas.openxmlformats.org/officeDocument/2006/relationships/image" Target="../media/si_sc_logo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3" Type="http://schemas.openxmlformats.org/officeDocument/2006/relationships/image" Target="../media/si_sc_logo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3" Type="http://schemas.openxmlformats.org/officeDocument/2006/relationships/image" Target="../media/si_sc_logo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3" Type="http://schemas.openxmlformats.org/officeDocument/2006/relationships/image" Target="../media/si_sc_logo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3" Type="http://schemas.openxmlformats.org/officeDocument/2006/relationships/image" Target="../media/si_sc_logo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3" Type="http://schemas.openxmlformats.org/officeDocument/2006/relationships/image" Target="../media/si_sc_logo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3" Type="http://schemas.openxmlformats.org/officeDocument/2006/relationships/image" Target="../media/si_sc_logo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3" Type="http://schemas.openxmlformats.org/officeDocument/2006/relationships/image" Target="../media/si_sc_logo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3" Type="http://schemas.openxmlformats.org/officeDocument/2006/relationships/image" Target="../media/si_sc_logo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2F198DE-D031-4E60-A41E-84BACFE24008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DE8E704-5854-4C2B-93E6-0BB1624F3BE3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Day 1-A　Final Check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3496E873-311C-413D-A320-00C90FFD2E08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Final Check　1 / 16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CAC555F6-9EBF-42AA-B39D-59EAD577B03C}"/>
              </a:ext>
            </a:extLst>
          </p:cNvPr>
          <p:cNvSpPr>
            <a:spLocks noGrp="1"/>
          </p:cNvSpPr>
          <p:nvPr/>
        </p:nvSpPr>
        <p:spPr>
          <a:xfrm>
            <a:off x="685800" y="6191250"/>
            <a:ext cx="106203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 dirty="0" err="1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この教材で練習した読み方と表現の確認です</a:t>
            </a: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。</a:t>
            </a:r>
            <a:endParaRPr sz="1350" b="0" dirty="0">
              <a:solidFill>
                <a:srgbClr val="52666D"/>
              </a:solidFill>
              <a:latin typeface="Arial Unicode MS"/>
              <a:ea typeface="Arial Unicode MS"/>
              <a:cs typeface="Arial Unicode MS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D7B5DE52-E8B4-4FDB-B1A0-EFCDD3841522}"/>
              </a:ext>
            </a:extLst>
          </p:cNvPr>
          <p:cNvSpPr>
            <a:spLocks noGrp="1"/>
          </p:cNvSpPr>
          <p:nvPr/>
        </p:nvSpPr>
        <p:spPr>
          <a:xfrm>
            <a:off x="685800" y="22860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目安10分：解答6分、答え合わせ2分、発話チェック2分。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488C7D5-0910-488F-88B2-5F551808EBD6}"/>
              </a:ext>
            </a:extLst>
          </p:cNvPr>
          <p:cNvSpPr>
            <a:spLocks noGrp="1"/>
          </p:cNvSpPr>
          <p:nvPr/>
        </p:nvSpPr>
        <p:spPr>
          <a:xfrm>
            <a:off x="685800" y="28194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LessonとWorkbookを閉じ、紙にQ1〜Q10の答えを書きます。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C5E79555-08E0-4453-9DB3-CBCEDE1AB62B}"/>
              </a:ext>
            </a:extLst>
          </p:cNvPr>
          <p:cNvSpPr>
            <a:spLocks noGrp="1"/>
          </p:cNvSpPr>
          <p:nvPr/>
        </p:nvSpPr>
        <p:spPr>
          <a:xfrm>
            <a:off x="685800" y="33528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音声は使いません。各1点、計10点。解答は12〜14ページ。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75955CDC-2522-4A03-8E76-207FF5DB03BC}"/>
              </a:ext>
            </a:extLst>
          </p:cNvPr>
          <p:cNvSpPr>
            <a:spLocks noGrp="1"/>
          </p:cNvSpPr>
          <p:nvPr/>
        </p:nvSpPr>
        <p:spPr>
          <a:xfrm>
            <a:off x="685800" y="38862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修了の目安：8点以上＋発話チェック3項目すべて達成。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133CB2E1-E106-41B3-90D4-7471ACF5AA2E}"/>
              </a:ext>
            </a:extLst>
          </p:cNvPr>
          <p:cNvSpPr>
            <a:spLocks noGrp="1"/>
          </p:cNvSpPr>
          <p:nvPr/>
        </p:nvSpPr>
        <p:spPr>
          <a:xfrm>
            <a:off x="685800" y="44196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自己採点です。自動採点や講師による評価はありません。</a:t>
            </a:r>
          </a:p>
        </p:txBody>
      </p:sp>
      <p:pic xmlns:a="http://schemas.openxmlformats.org/drawingml/2006/main" xmlns:r="http://schemas.openxmlformats.org/officeDocument/2006/relationships">
        <p:nvPicPr>
          <p:cNvPr id="19" name="SI_SC_Logo_Cover" descr="SOCIEDAD INTERCULTURAL, S.C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1625" y="5219700"/>
            <a:ext cx="2476500" cy="63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942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D1118CC-6D12-47CF-9452-60690E5A1ADB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 dirty="0" err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</a:t>
            </a:r>
            <a:r>
              <a:rPr sz="1500" b="1" dirty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68026E5-119A-4FAD-99A4-E4D6FAAA1CA1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Q1　hの読み方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FBF78FB1-24B4-4F0D-8A8C-6A4F0FF7BA06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Final Check　2 / 16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1D075F2A-4671-455F-9EFC-D65AC47F57E4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Hola </a:t>
            </a:r>
            <a:r>
              <a:rPr sz="2025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と</a:t>
            </a:r>
            <a:r>
              <a:rPr sz="202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 hotel </a:t>
            </a:r>
            <a:r>
              <a:rPr sz="2025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のhは、どのように読みますか</a:t>
            </a:r>
            <a:r>
              <a:rPr sz="202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？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BDB4F3BB-55DD-4D00-984A-3F2A901C07C1}"/>
              </a:ext>
            </a:extLst>
          </p:cNvPr>
          <p:cNvSpPr>
            <a:spLocks noGrp="1"/>
          </p:cNvSpPr>
          <p:nvPr/>
        </p:nvSpPr>
        <p:spPr>
          <a:xfrm>
            <a:off x="685800" y="22860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A</a:t>
            </a:r>
            <a:r>
              <a:rPr sz="2025" b="0" dirty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　</a:t>
            </a:r>
            <a:r>
              <a:rPr sz="2025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日本語のハ行のように発音する</a:t>
            </a:r>
            <a:endParaRPr sz="2025" b="0" dirty="0">
              <a:solidFill>
                <a:schemeClr val="tx1">
                  <a:lumMod val="95000"/>
                  <a:lumOff val="5000"/>
                </a:schemeClr>
              </a:solidFill>
              <a:latin typeface="Arial Unicode MS"/>
              <a:ea typeface="Arial Unicode MS"/>
              <a:cs typeface="Arial Unicode MS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905230F1-1418-4F91-B11E-F80860728956}"/>
              </a:ext>
            </a:extLst>
          </p:cNvPr>
          <p:cNvSpPr>
            <a:spLocks noGrp="1"/>
          </p:cNvSpPr>
          <p:nvPr/>
        </p:nvSpPr>
        <p:spPr>
          <a:xfrm>
            <a:off x="685800" y="28194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B</a:t>
            </a:r>
            <a:r>
              <a:rPr sz="2025" b="0" dirty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　</a:t>
            </a:r>
            <a:r>
              <a:rPr sz="2025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発音しない</a:t>
            </a:r>
            <a:endParaRPr sz="2025" b="0" dirty="0">
              <a:solidFill>
                <a:schemeClr val="tx1">
                  <a:lumMod val="95000"/>
                  <a:lumOff val="5000"/>
                </a:schemeClr>
              </a:solidFill>
              <a:latin typeface="Arial Unicode MS"/>
              <a:ea typeface="Arial Unicode MS"/>
              <a:cs typeface="Arial Unicode MS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75456B50-F7D3-419F-9110-2DE11BDFB477}"/>
              </a:ext>
            </a:extLst>
          </p:cNvPr>
          <p:cNvSpPr>
            <a:spLocks noGrp="1"/>
          </p:cNvSpPr>
          <p:nvPr/>
        </p:nvSpPr>
        <p:spPr>
          <a:xfrm>
            <a:off x="685800" y="33528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1つ選び、記号を紙に書きます。</a:t>
            </a:r>
          </a:p>
        </p:txBody>
      </p:sp>
      <p:pic xmlns:a="http://schemas.openxmlformats.org/drawingml/2006/main" xmlns:r="http://schemas.openxmlformats.org/officeDocument/2006/relationships">
        <p:nvPicPr>
          <p:cNvPr id="16" name="SI_SC_Logo_Interior" descr="SOCIEDAD INTERCULTURAL, S.C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586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5A4AC59-4B9F-40F8-BBDB-26E2E1845DDB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FC323E6-8BD0-450D-9421-6BB7EB580FA6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Q2　母音の順番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37766076-F833-497F-B72E-2F3E24D04323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Final Check　3 / 16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29016851-8804-4C4F-A49A-C812E18AA766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a・e・i・o・uの音の目安は、どの順番ですか？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69528856-2A93-40C4-ACE1-728AAEC1353B}"/>
              </a:ext>
            </a:extLst>
          </p:cNvPr>
          <p:cNvSpPr>
            <a:spLocks noGrp="1"/>
          </p:cNvSpPr>
          <p:nvPr/>
        </p:nvSpPr>
        <p:spPr>
          <a:xfrm>
            <a:off x="685800" y="22860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A　</a:t>
            </a:r>
            <a:r>
              <a:rPr sz="2025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ア・イ・ウ・エ・オ</a:t>
            </a:r>
            <a:endParaRPr sz="2025" b="0" dirty="0">
              <a:solidFill>
                <a:schemeClr val="tx1">
                  <a:lumMod val="95000"/>
                  <a:lumOff val="5000"/>
                </a:schemeClr>
              </a:solidFill>
              <a:latin typeface="Arial Unicode MS"/>
              <a:ea typeface="Arial Unicode MS"/>
              <a:cs typeface="Arial Unicode MS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1EDABAB1-4F52-41D8-B8B4-12D7730C72A9}"/>
              </a:ext>
            </a:extLst>
          </p:cNvPr>
          <p:cNvSpPr>
            <a:spLocks noGrp="1"/>
          </p:cNvSpPr>
          <p:nvPr/>
        </p:nvSpPr>
        <p:spPr>
          <a:xfrm>
            <a:off x="685800" y="28194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B　</a:t>
            </a:r>
            <a:r>
              <a:rPr sz="2025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ア・エ・オ・イ・ウ</a:t>
            </a:r>
            <a:endParaRPr sz="2025" b="0" dirty="0">
              <a:solidFill>
                <a:schemeClr val="tx1">
                  <a:lumMod val="95000"/>
                  <a:lumOff val="5000"/>
                </a:schemeClr>
              </a:solidFill>
              <a:latin typeface="Arial Unicode MS"/>
              <a:ea typeface="Arial Unicode MS"/>
              <a:cs typeface="Arial Unicode MS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416204ED-7A69-4D48-9926-9FF32DA79C7B}"/>
              </a:ext>
            </a:extLst>
          </p:cNvPr>
          <p:cNvSpPr>
            <a:spLocks noGrp="1"/>
          </p:cNvSpPr>
          <p:nvPr/>
        </p:nvSpPr>
        <p:spPr>
          <a:xfrm>
            <a:off x="685800" y="33528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C　</a:t>
            </a:r>
            <a:r>
              <a:rPr sz="2025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ア・エ・イ・オ・ウ</a:t>
            </a:r>
            <a:endParaRPr sz="2025" b="0" dirty="0">
              <a:solidFill>
                <a:schemeClr val="tx1">
                  <a:lumMod val="95000"/>
                  <a:lumOff val="5000"/>
                </a:schemeClr>
              </a:solidFill>
              <a:latin typeface="Arial Unicode MS"/>
              <a:ea typeface="Arial Unicode MS"/>
              <a:cs typeface="Arial Unicode MS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3E016006-BF9E-457A-8121-1CCBC7671E86}"/>
              </a:ext>
            </a:extLst>
          </p:cNvPr>
          <p:cNvSpPr>
            <a:spLocks noGrp="1"/>
          </p:cNvSpPr>
          <p:nvPr/>
        </p:nvSpPr>
        <p:spPr>
          <a:xfrm>
            <a:off x="685800" y="38862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カタカナを目安にした、基本の読み方の確認です。</a:t>
            </a:r>
          </a:p>
        </p:txBody>
      </p:sp>
      <p:pic xmlns:a="http://schemas.openxmlformats.org/drawingml/2006/main" xmlns:r="http://schemas.openxmlformats.org/officeDocument/2006/relationships">
        <p:nvPicPr>
          <p:cNvPr id="17" name="SI_SC_Logo_Interior" descr="SOCIEDAD INTERCULTURAL, S.C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545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334620E-67B3-4673-9CA4-24A2A513FC73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5AAC2C7-62C5-4590-A938-8C2B9D08CE5D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Q3　午後の挨拶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EB2D238-DDA3-4472-AB40-06E2E3ED6982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Final Check　4 / 16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9D712ADC-4169-4CAD-8A14-A09067DBCE1B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午後の挨拶としてLessonで練習したのはどれですか？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CECBE889-4358-40CA-96BA-BDEEAEB24C80}"/>
              </a:ext>
            </a:extLst>
          </p:cNvPr>
          <p:cNvSpPr>
            <a:spLocks noGrp="1"/>
          </p:cNvSpPr>
          <p:nvPr/>
        </p:nvSpPr>
        <p:spPr>
          <a:xfrm>
            <a:off x="685800" y="22860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A　Buenos días.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DA77E2E-FC72-42F4-B396-240DC0DE5A00}"/>
              </a:ext>
            </a:extLst>
          </p:cNvPr>
          <p:cNvSpPr>
            <a:spLocks noGrp="1"/>
          </p:cNvSpPr>
          <p:nvPr/>
        </p:nvSpPr>
        <p:spPr>
          <a:xfrm>
            <a:off x="685800" y="28194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B　Buenas tardes.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56FDC75-1344-4BAF-8A7A-20FCC84345F2}"/>
              </a:ext>
            </a:extLst>
          </p:cNvPr>
          <p:cNvSpPr>
            <a:spLocks noGrp="1"/>
          </p:cNvSpPr>
          <p:nvPr/>
        </p:nvSpPr>
        <p:spPr>
          <a:xfrm>
            <a:off x="685800" y="33528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C　Buenas noches.</a:t>
            </a:r>
          </a:p>
        </p:txBody>
      </p:sp>
      <p:pic xmlns:a="http://schemas.openxmlformats.org/drawingml/2006/main" xmlns:r="http://schemas.openxmlformats.org/officeDocument/2006/relationships">
        <p:nvPicPr>
          <p:cNvPr id="16" name="SI_SC_Logo_Interior" descr="SOCIEDAD INTERCULTURAL, S.C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840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3D7B45E-0AFD-4723-B5EC-65A716A8360A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7A4CE81-67BC-408B-8D85-5C3D2C7153CF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Q4　名前と出身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DBDC69ED-6E15-4490-8233-45F7C85030FC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Final Check　5 / 16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EEBFA350-033B-4842-99C8-79823C3BC3EA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「日本出身です」と伝えている文はどれですか？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C6FCDD1C-0294-45D4-9176-ABE69EB01F0E}"/>
              </a:ext>
            </a:extLst>
          </p:cNvPr>
          <p:cNvSpPr>
            <a:spLocks noGrp="1"/>
          </p:cNvSpPr>
          <p:nvPr/>
        </p:nvSpPr>
        <p:spPr>
          <a:xfrm>
            <a:off x="685800" y="22860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A　Soy Hiroshi Tanaka.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1BF4D9F-D8E5-4452-B87A-17D556C22A5D}"/>
              </a:ext>
            </a:extLst>
          </p:cNvPr>
          <p:cNvSpPr>
            <a:spLocks noGrp="1"/>
          </p:cNvSpPr>
          <p:nvPr/>
        </p:nvSpPr>
        <p:spPr>
          <a:xfrm>
            <a:off x="685800" y="28194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B　Soy de Japón.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A71D6457-1903-4A5B-843D-33E1DAC32254}"/>
              </a:ext>
            </a:extLst>
          </p:cNvPr>
          <p:cNvSpPr>
            <a:spLocks noGrp="1"/>
          </p:cNvSpPr>
          <p:nvPr/>
        </p:nvSpPr>
        <p:spPr>
          <a:xfrm>
            <a:off x="685800" y="33528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C　Mucho gusto.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754D81C-83AC-43EB-8914-7ADC69EC0F7D}"/>
              </a:ext>
            </a:extLst>
          </p:cNvPr>
          <p:cNvSpPr>
            <a:spLocks noGrp="1"/>
          </p:cNvSpPr>
          <p:nvPr/>
        </p:nvSpPr>
        <p:spPr>
          <a:xfrm>
            <a:off x="685800" y="38862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1つ選び、記号を紙に書きます。</a:t>
            </a:r>
          </a:p>
        </p:txBody>
      </p:sp>
      <p:pic xmlns:a="http://schemas.openxmlformats.org/drawingml/2006/main" xmlns:r="http://schemas.openxmlformats.org/officeDocument/2006/relationships">
        <p:nvPicPr>
          <p:cNvPr id="17" name="SI_SC_Logo_Interior" descr="SOCIEDAD INTERCULTURAL, S.C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828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E9665AB-6C50-48D8-B920-F565316C61BD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2139EBB-64C9-4C35-A092-F48EDA4B229C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Q5　初対面の挨拶への返事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52CBFB9-F541-46D3-AD45-191251729203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Final Check　6 / 16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7E9AB21-88F6-419D-9705-E6F200A69549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相手が Mucho gusto. と挨拶しました。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F5F69FB7-9BB7-49C2-B0D0-729A3892E572}"/>
              </a:ext>
            </a:extLst>
          </p:cNvPr>
          <p:cNvSpPr>
            <a:spLocks noGrp="1"/>
          </p:cNvSpPr>
          <p:nvPr/>
        </p:nvSpPr>
        <p:spPr>
          <a:xfrm>
            <a:off x="685800" y="22860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「こちらこそ」と返すときはどれですか？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DABA86AE-35A2-4204-894D-E2A774C692DA}"/>
              </a:ext>
            </a:extLst>
          </p:cNvPr>
          <p:cNvSpPr>
            <a:spLocks noGrp="1"/>
          </p:cNvSpPr>
          <p:nvPr/>
        </p:nvSpPr>
        <p:spPr>
          <a:xfrm>
            <a:off x="685800" y="28194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A　Gracias.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2D1F078-9DFE-41DB-8657-417A0CAD925D}"/>
              </a:ext>
            </a:extLst>
          </p:cNvPr>
          <p:cNvSpPr>
            <a:spLocks noGrp="1"/>
          </p:cNvSpPr>
          <p:nvPr/>
        </p:nvSpPr>
        <p:spPr>
          <a:xfrm>
            <a:off x="685800" y="33528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B　No entiendo.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B2A6134-3139-4FE2-953C-5130366F1221}"/>
              </a:ext>
            </a:extLst>
          </p:cNvPr>
          <p:cNvSpPr>
            <a:spLocks noGrp="1"/>
          </p:cNvSpPr>
          <p:nvPr/>
        </p:nvSpPr>
        <p:spPr>
          <a:xfrm>
            <a:off x="685800" y="38862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C　Igualmente.</a:t>
            </a:r>
          </a:p>
        </p:txBody>
      </p:sp>
      <p:pic xmlns:a="http://schemas.openxmlformats.org/drawingml/2006/main" xmlns:r="http://schemas.openxmlformats.org/officeDocument/2006/relationships">
        <p:nvPicPr>
          <p:cNvPr id="16" name="SI_SC_Logo_Interior" descr="SOCIEDAD INTERCULTURAL, S.C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098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E6DEF76-24DD-4E05-A87E-419475EABDB1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0EA29B7-5F30-4295-98A7-904AE2E5A9F3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Q6　自分の名前を伝える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CF66EC8-84F5-4BCA-AB70-7AB23F5E0053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Final Check　7 / 16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A4BF919-268A-479B-812D-9C13279E7524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「こんにちは。○○です」とスペイン語で書きます。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CB2D561-43A2-431E-B3F3-8E652F85022D}"/>
              </a:ext>
            </a:extLst>
          </p:cNvPr>
          <p:cNvSpPr>
            <a:spLocks noGrp="1"/>
          </p:cNvSpPr>
          <p:nvPr/>
        </p:nvSpPr>
        <p:spPr>
          <a:xfrm>
            <a:off x="685800" y="2200275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○○には自分の名前を入れます。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9CB62B02-609F-4B89-B06F-A65B5C3924AD}"/>
              </a:ext>
            </a:extLst>
          </p:cNvPr>
          <p:cNvSpPr>
            <a:spLocks noGrp="1"/>
          </p:cNvSpPr>
          <p:nvPr/>
        </p:nvSpPr>
        <p:spPr>
          <a:xfrm>
            <a:off x="685800" y="264795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挨拶と名前の両方を含めてください。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61443651-1CFD-4BFC-8DBA-F7527A4F84F3}"/>
              </a:ext>
            </a:extLst>
          </p:cNvPr>
          <p:cNvSpPr>
            <a:spLocks noGrp="1"/>
          </p:cNvSpPr>
          <p:nvPr/>
        </p:nvSpPr>
        <p:spPr>
          <a:xfrm>
            <a:off x="685800" y="4476750"/>
            <a:ext cx="10477500" cy="1476375"/>
          </a:xfrm>
          <a:prstGeom prst="rect">
            <a:avLst/>
          </a:prstGeom>
          <a:solidFill>
            <a:srgbClr val="F0F6F5"/>
          </a:solidFill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5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回答：</a:t>
            </a:r>
          </a:p>
        </p:txBody>
      </p:sp>
      <p:pic xmlns:a="http://schemas.openxmlformats.org/drawingml/2006/main" xmlns:r="http://schemas.openxmlformats.org/officeDocument/2006/relationships">
        <p:nvPicPr>
          <p:cNvPr id="14" name="SI_SC_Logo_Interior" descr="SOCIEDAD INTERCULTURAL, S.C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457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99262288-8B0A-4BBA-B5A9-CC5BA4509B4D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A83265E-9CDF-4976-B244-D0398701C399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Q7　日本出身だと伝える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4817D44F-FA9A-4099-AE9E-AF5D67EC063C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Final Check　8 / 16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A1ACEFB-668F-43AD-8E81-970FE7CDE506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「日本出身です」とスペイン語で書きます。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8540BBE2-C325-40A7-ACCE-110CE7A963BC}"/>
              </a:ext>
            </a:extLst>
          </p:cNvPr>
          <p:cNvSpPr>
            <a:spLocks noGrp="1"/>
          </p:cNvSpPr>
          <p:nvPr/>
        </p:nvSpPr>
        <p:spPr>
          <a:xfrm>
            <a:off x="685800" y="2200275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この問題では、日本出身の設定で答えます。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8D447FF0-1D96-4413-83CD-7794E12E90E1}"/>
              </a:ext>
            </a:extLst>
          </p:cNvPr>
          <p:cNvSpPr>
            <a:spLocks noGrp="1"/>
          </p:cNvSpPr>
          <p:nvPr/>
        </p:nvSpPr>
        <p:spPr>
          <a:xfrm>
            <a:off x="685800" y="4476750"/>
            <a:ext cx="10477500" cy="1476375"/>
          </a:xfrm>
          <a:prstGeom prst="rect">
            <a:avLst/>
          </a:prstGeom>
          <a:solidFill>
            <a:srgbClr val="F0F6F5"/>
          </a:solidFill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5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回答：</a:t>
            </a:r>
          </a:p>
        </p:txBody>
      </p:sp>
      <p:pic xmlns:a="http://schemas.openxmlformats.org/drawingml/2006/main" xmlns:r="http://schemas.openxmlformats.org/officeDocument/2006/relationships">
        <p:nvPicPr>
          <p:cNvPr id="13" name="SI_SC_Logo_Interior" descr="SOCIEDAD INTERCULTURAL, S.C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26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D6866A85-F5F2-4B33-8298-3F0D378633CB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FF4DE94-6C9D-4948-AC79-74538D188FA0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Q8　初めまして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E1B506CD-EBAA-4831-BDA7-D2650581AACF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Final Check　9 / 16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641A408F-696D-49E0-90AB-CD3511EEED15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初めて会う相手に、自分から挨拶をします。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DE196FCA-4C5C-4BC2-A655-BDA5CD1C3749}"/>
              </a:ext>
            </a:extLst>
          </p:cNvPr>
          <p:cNvSpPr>
            <a:spLocks noGrp="1"/>
          </p:cNvSpPr>
          <p:nvPr/>
        </p:nvSpPr>
        <p:spPr>
          <a:xfrm>
            <a:off x="685800" y="2200275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「初めまして」とスペイン語で書きます。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24533BCF-633C-4218-B99F-ADCDCC11CA6E}"/>
              </a:ext>
            </a:extLst>
          </p:cNvPr>
          <p:cNvSpPr>
            <a:spLocks noGrp="1"/>
          </p:cNvSpPr>
          <p:nvPr/>
        </p:nvSpPr>
        <p:spPr>
          <a:xfrm>
            <a:off x="685800" y="4476750"/>
            <a:ext cx="10477500" cy="1476375"/>
          </a:xfrm>
          <a:prstGeom prst="rect">
            <a:avLst/>
          </a:prstGeom>
          <a:solidFill>
            <a:srgbClr val="F0F6F5"/>
          </a:solidFill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5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回答：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SI_SC_Logo_Interior" descr="SOCIEDAD INTERCULTURAL, S.C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829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046B6B23-A4AF-4121-99F7-460C5152DBF7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E130156-674E-43F7-85D7-628133F03667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Q9　分かりません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FA0ACE3-BBA9-490D-A1BD-0C7327C581C5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Final Check　10 / 16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04D5C49F-2AF8-48F1-939D-957EB404B4CB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相手の話を理解できません。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388C009-33DA-4D34-A9C7-A9EBCA8BC86F}"/>
              </a:ext>
            </a:extLst>
          </p:cNvPr>
          <p:cNvSpPr>
            <a:spLocks noGrp="1"/>
          </p:cNvSpPr>
          <p:nvPr/>
        </p:nvSpPr>
        <p:spPr>
          <a:xfrm>
            <a:off x="685800" y="2200275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「分かりません」とスペイン語で書きます。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3B4807EB-DA3E-4A64-9125-FFAB23C688AB}"/>
              </a:ext>
            </a:extLst>
          </p:cNvPr>
          <p:cNvSpPr>
            <a:spLocks noGrp="1"/>
          </p:cNvSpPr>
          <p:nvPr/>
        </p:nvSpPr>
        <p:spPr>
          <a:xfrm>
            <a:off x="685800" y="264795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「いいえ」だけではなく、理解できないことを伝えます。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EB1598FE-99A8-4559-B12A-B66320139612}"/>
              </a:ext>
            </a:extLst>
          </p:cNvPr>
          <p:cNvSpPr>
            <a:spLocks noGrp="1"/>
          </p:cNvSpPr>
          <p:nvPr/>
        </p:nvSpPr>
        <p:spPr>
          <a:xfrm>
            <a:off x="685800" y="4476750"/>
            <a:ext cx="10477500" cy="1476375"/>
          </a:xfrm>
          <a:prstGeom prst="rect">
            <a:avLst/>
          </a:prstGeom>
          <a:solidFill>
            <a:srgbClr val="F0F6F5"/>
          </a:solidFill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5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回答：</a:t>
            </a:r>
          </a:p>
        </p:txBody>
      </p:sp>
      <p:pic xmlns:a="http://schemas.openxmlformats.org/drawingml/2006/main" xmlns:r="http://schemas.openxmlformats.org/officeDocument/2006/relationships">
        <p:nvPicPr>
          <p:cNvPr id="13" name="SI_SC_Logo_Interior" descr="SOCIEDAD INTERCULTURAL, S.C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216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BEF4EABC-5229-4E9B-A3B1-011BCA939618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02BED53-7A08-4500-8586-20A9434E18E6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Q10　もう一度お願いします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74B3B4E-3296-4493-B6C7-86B2872E353D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Final Check　11 / 16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3060D2F6-D6E9-480C-A211-899CADDDD66E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相手に同じことを繰り返してほしい場面です。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A0C01296-C3B2-4B1B-87F2-763E923D39F6}"/>
              </a:ext>
            </a:extLst>
          </p:cNvPr>
          <p:cNvSpPr>
            <a:spLocks noGrp="1"/>
          </p:cNvSpPr>
          <p:nvPr/>
        </p:nvSpPr>
        <p:spPr>
          <a:xfrm>
            <a:off x="685800" y="2200275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「もう一度お願いします」とスペイン語で書きます。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CB8DB718-26A6-46D3-9C4F-F79A43D786DB}"/>
              </a:ext>
            </a:extLst>
          </p:cNvPr>
          <p:cNvSpPr>
            <a:spLocks noGrp="1"/>
          </p:cNvSpPr>
          <p:nvPr/>
        </p:nvSpPr>
        <p:spPr>
          <a:xfrm>
            <a:off x="685800" y="4476750"/>
            <a:ext cx="10477500" cy="1476375"/>
          </a:xfrm>
          <a:prstGeom prst="rect">
            <a:avLst/>
          </a:prstGeom>
          <a:solidFill>
            <a:srgbClr val="F0F6F5"/>
          </a:solidFill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5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回答：</a:t>
            </a:r>
          </a:p>
        </p:txBody>
      </p:sp>
      <p:pic xmlns:a="http://schemas.openxmlformats.org/drawingml/2006/main" xmlns:r="http://schemas.openxmlformats.org/officeDocument/2006/relationships">
        <p:nvPicPr>
          <p:cNvPr id="15" name="SI_SC_Logo_Interior" descr="SOCIEDAD INTERCULTURAL, S.C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9264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8107D9B-08A0-4112-AA14-EA4EF0EE80A2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A00B1D5-AFD6-46C7-9BFD-F86C4B84FD5D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 dirty="0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Q1〜Q5　</a:t>
            </a:r>
            <a:r>
              <a:rPr sz="3300" b="1" dirty="0" err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解答と解説</a:t>
            </a:r>
            <a:endParaRPr sz="3300" b="1" dirty="0">
              <a:solidFill>
                <a:srgbClr val="102B3A"/>
              </a:solidFill>
              <a:latin typeface="Arial Unicode MS"/>
              <a:ea typeface="Arial Unicode MS"/>
              <a:cs typeface="Arial Unicode MS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61206F8-652B-4054-B601-3D128F088284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Final Check　12 / 16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377BA054-F508-474B-82CF-FDB8F7C6A778}"/>
              </a:ext>
            </a:extLst>
          </p:cNvPr>
          <p:cNvSpPr>
            <a:spLocks noGrp="1"/>
          </p:cNvSpPr>
          <p:nvPr/>
        </p:nvSpPr>
        <p:spPr>
          <a:xfrm>
            <a:off x="685800" y="6191250"/>
            <a:ext cx="106203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各1点。選んだ記号が違う場合は0点です。復習先は16ページで確認できます。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8A975686-67A1-4D32-8FB7-8C3220031835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Q1 B　</a:t>
            </a:r>
            <a:r>
              <a:rPr sz="1875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Holaとhotelのhは発音しません</a:t>
            </a:r>
            <a:r>
              <a:rPr sz="187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。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32D0B034-1B14-4E25-A411-0377CEB0923D}"/>
              </a:ext>
            </a:extLst>
          </p:cNvPr>
          <p:cNvSpPr>
            <a:spLocks noGrp="1"/>
          </p:cNvSpPr>
          <p:nvPr/>
        </p:nvSpPr>
        <p:spPr>
          <a:xfrm>
            <a:off x="685800" y="2257425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Q2 C　</a:t>
            </a:r>
            <a:r>
              <a:rPr sz="1875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a・e・i・o・uは、ア・エ・イ・オ・ウが目安です</a:t>
            </a:r>
            <a:r>
              <a:rPr sz="187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。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F2CA932E-2F7C-4876-ADFD-E16A020AC49D}"/>
              </a:ext>
            </a:extLst>
          </p:cNvPr>
          <p:cNvSpPr>
            <a:spLocks noGrp="1"/>
          </p:cNvSpPr>
          <p:nvPr/>
        </p:nvSpPr>
        <p:spPr>
          <a:xfrm>
            <a:off x="685800" y="2762250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Q3 B　</a:t>
            </a:r>
            <a:r>
              <a:rPr sz="1875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Buenas</a:t>
            </a:r>
            <a:r>
              <a:rPr sz="187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 </a:t>
            </a:r>
            <a:r>
              <a:rPr sz="1875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tardes.が午後の挨拶です</a:t>
            </a:r>
            <a:r>
              <a:rPr sz="187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。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719EEC8E-2A8E-418E-A2DD-5DE2B9DD34D6}"/>
              </a:ext>
            </a:extLst>
          </p:cNvPr>
          <p:cNvSpPr>
            <a:spLocks noGrp="1"/>
          </p:cNvSpPr>
          <p:nvPr/>
        </p:nvSpPr>
        <p:spPr>
          <a:xfrm>
            <a:off x="685800" y="3267075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Q4 B　Soy de </a:t>
            </a:r>
            <a:r>
              <a:rPr sz="1875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Japón.は日本出身だと伝える文です</a:t>
            </a:r>
            <a:r>
              <a:rPr sz="187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。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B3287B05-E6F5-47D9-9E1E-8E6AB44222B8}"/>
              </a:ext>
            </a:extLst>
          </p:cNvPr>
          <p:cNvSpPr>
            <a:spLocks noGrp="1"/>
          </p:cNvSpPr>
          <p:nvPr/>
        </p:nvSpPr>
        <p:spPr>
          <a:xfrm>
            <a:off x="685800" y="3771900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Q5 C　Igualmente.は「こちらこそ」という返事です。</a:t>
            </a:r>
          </a:p>
        </p:txBody>
      </p:sp>
      <p:pic xmlns:a="http://schemas.openxmlformats.org/drawingml/2006/main" xmlns:r="http://schemas.openxmlformats.org/officeDocument/2006/relationships">
        <p:nvPicPr>
          <p:cNvPr id="18" name="SI_SC_Logo_Interior" descr="SOCIEDAD INTERCULTURAL, S.C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407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C39C0AD-09B5-44A8-BF29-B9D8446D0D41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0AB2E38-4DB9-4752-BAD2-F300911C21BE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Q6〜Q8　解答と採点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E237AA2F-0B19-4FAA-BC65-FEB8D27FDF2D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Final Check　13 / 16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AFD6BB2E-0E81-4E07-941D-486E15945094}"/>
              </a:ext>
            </a:extLst>
          </p:cNvPr>
          <p:cNvSpPr>
            <a:spLocks noGrp="1"/>
          </p:cNvSpPr>
          <p:nvPr/>
        </p:nvSpPr>
        <p:spPr>
          <a:xfrm>
            <a:off x="685800" y="6191250"/>
            <a:ext cx="106203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大文字・句読点・アクセント記号だけの違いは減点せず訂正します。Q7では出身を表すdeがあるか確認します。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50A3AFF6-889C-43DB-8654-7BA3EDC69D57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Q6　Hola. Soy Hiroshi Tanaka.（名前は自分の名前に）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EA0DB11-FCD1-4219-9F64-406D8119D19C}"/>
              </a:ext>
            </a:extLst>
          </p:cNvPr>
          <p:cNvSpPr>
            <a:spLocks noGrp="1"/>
          </p:cNvSpPr>
          <p:nvPr/>
        </p:nvSpPr>
        <p:spPr>
          <a:xfrm>
            <a:off x="685800" y="2257425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挨拶と、自分の名前を伝える文の両方があれば1点。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D8DEEBD-40A5-4455-860E-62C6D2BBA060}"/>
              </a:ext>
            </a:extLst>
          </p:cNvPr>
          <p:cNvSpPr>
            <a:spLocks noGrp="1"/>
          </p:cNvSpPr>
          <p:nvPr/>
        </p:nvSpPr>
        <p:spPr>
          <a:xfrm>
            <a:off x="685800" y="2762250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Q7　Soy de Japón.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D7228B5A-34C0-4BA8-8D15-59E23ABEAD26}"/>
              </a:ext>
            </a:extLst>
          </p:cNvPr>
          <p:cNvSpPr>
            <a:spLocks noGrp="1"/>
          </p:cNvSpPr>
          <p:nvPr/>
        </p:nvSpPr>
        <p:spPr>
          <a:xfrm>
            <a:off x="685800" y="3267075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Q8　Mucho gusto.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B0D20230-5674-4474-8C1C-8863D6A26254}"/>
              </a:ext>
            </a:extLst>
          </p:cNvPr>
          <p:cNvSpPr>
            <a:spLocks noGrp="1"/>
          </p:cNvSpPr>
          <p:nvPr/>
        </p:nvSpPr>
        <p:spPr>
          <a:xfrm>
            <a:off x="685800" y="3771900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Q7・Q8も各1点。必要な意味が欠ける場合は0点です。</a:t>
            </a:r>
          </a:p>
        </p:txBody>
      </p:sp>
      <p:pic xmlns:a="http://schemas.openxmlformats.org/drawingml/2006/main" xmlns:r="http://schemas.openxmlformats.org/officeDocument/2006/relationships">
        <p:nvPicPr>
          <p:cNvPr id="19" name="SI_SC_Logo_Interior" descr="SOCIEDAD INTERCULTURAL, S.C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924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C59FCEB-7DCD-4040-956F-A648266AF66A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565D01D-C25D-4A1F-8574-1A965ED1F246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 dirty="0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Q9・Q10　</a:t>
            </a:r>
            <a:r>
              <a:rPr sz="3300" b="1" dirty="0" err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解答と採点</a:t>
            </a:r>
            <a:endParaRPr sz="3300" b="1" dirty="0">
              <a:solidFill>
                <a:srgbClr val="102B3A"/>
              </a:solidFill>
              <a:latin typeface="Arial Unicode MS"/>
              <a:ea typeface="Arial Unicode MS"/>
              <a:cs typeface="Arial Unicode MS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C528D98-3A89-4B97-B1FA-875BEB1652C8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Final Check　14 / 16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F50D615B-800D-4EEC-BEDF-AC1144A155FB}"/>
              </a:ext>
            </a:extLst>
          </p:cNvPr>
          <p:cNvSpPr>
            <a:spLocks noGrp="1"/>
          </p:cNvSpPr>
          <p:nvPr/>
        </p:nvSpPr>
        <p:spPr>
          <a:xfrm>
            <a:off x="685800" y="6191250"/>
            <a:ext cx="106203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大文字・句読点・アクセント記号だけの違いは減点しません。書けなかった文は、解答を見て直してから声に出します。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673ACDD-0E87-40C1-BD0D-EA3660226416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Q9　No entiendo.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8FAAC05E-5089-480A-ABF3-BC3B0D39DDCA}"/>
              </a:ext>
            </a:extLst>
          </p:cNvPr>
          <p:cNvSpPr>
            <a:spLocks noGrp="1"/>
          </p:cNvSpPr>
          <p:nvPr/>
        </p:nvSpPr>
        <p:spPr>
          <a:xfrm>
            <a:off x="685800" y="2257425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Q10　Otra vez, por favor.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F3F2504-9B00-423D-8144-FB1E9EE8DD5B}"/>
              </a:ext>
            </a:extLst>
          </p:cNvPr>
          <p:cNvSpPr>
            <a:spLocks noGrp="1"/>
          </p:cNvSpPr>
          <p:nvPr/>
        </p:nvSpPr>
        <p:spPr>
          <a:xfrm>
            <a:off x="685800" y="2762250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各1点。Q9のNo.だけでは0点です。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717B17DA-6D19-47DA-A21A-3F106A7643FE}"/>
              </a:ext>
            </a:extLst>
          </p:cNvPr>
          <p:cNvSpPr>
            <a:spLocks noGrp="1"/>
          </p:cNvSpPr>
          <p:nvPr/>
        </p:nvSpPr>
        <p:spPr>
          <a:xfrm>
            <a:off x="685800" y="3267075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Q10は、繰り返しのお願いを伝える文なら1点です。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516FA193-F724-4B7F-80E0-45A8DB25F2BD}"/>
              </a:ext>
            </a:extLst>
          </p:cNvPr>
          <p:cNvSpPr>
            <a:spLocks noGrp="1"/>
          </p:cNvSpPr>
          <p:nvPr/>
        </p:nvSpPr>
        <p:spPr>
          <a:xfrm>
            <a:off x="685800" y="3771900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Q1〜Q10の合計：________ / 10点</a:t>
            </a:r>
          </a:p>
        </p:txBody>
      </p:sp>
      <p:pic xmlns:a="http://schemas.openxmlformats.org/drawingml/2006/main" xmlns:r="http://schemas.openxmlformats.org/officeDocument/2006/relationships">
        <p:nvPicPr>
          <p:cNvPr id="18" name="SI_SC_Logo_Interior" descr="SOCIEDAD INTERCULTURAL, S.C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0030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AD3B65B-8191-4407-82BB-6B0B1F64E781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93D7593C-A203-4CB8-8CA0-9D2D15E81617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最後の発話チェック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36C8DD9E-3777-4806-AA83-679DA9FD0CCC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Final Check　15 / 16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8849DC1-0439-4FF8-A178-ECC191A83195}"/>
              </a:ext>
            </a:extLst>
          </p:cNvPr>
          <p:cNvSpPr>
            <a:spLocks noGrp="1"/>
          </p:cNvSpPr>
          <p:nvPr/>
        </p:nvSpPr>
        <p:spPr>
          <a:xfrm>
            <a:off x="685800" y="6191250"/>
            <a:ext cx="106203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速さやアクセントの完璧さは求めません。必要な語を省かず言えたか確認します。通じやすさは客観採点できません。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343F4B2C-687A-41DA-A27E-FEE7255CB1A9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答えを隠し、各10秒以内を目安にスペイン語で言います。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4D58E664-EB05-487B-B09A-C21DCA935F32}"/>
              </a:ext>
            </a:extLst>
          </p:cNvPr>
          <p:cNvSpPr>
            <a:spLocks noGrp="1"/>
          </p:cNvSpPr>
          <p:nvPr/>
        </p:nvSpPr>
        <p:spPr>
          <a:xfrm>
            <a:off x="685800" y="22860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① 挨拶をして、自分の名前を伝える。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68C1057E-B3FE-4175-969D-CAC59CE0CF3A}"/>
              </a:ext>
            </a:extLst>
          </p:cNvPr>
          <p:cNvSpPr>
            <a:spLocks noGrp="1"/>
          </p:cNvSpPr>
          <p:nvPr/>
        </p:nvSpPr>
        <p:spPr>
          <a:xfrm>
            <a:off x="685800" y="28194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②「日本出身です。初めまして」と続けて言う。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E61AD626-5901-47C3-935A-942FA815CEEF}"/>
              </a:ext>
            </a:extLst>
          </p:cNvPr>
          <p:cNvSpPr>
            <a:spLocks noGrp="1"/>
          </p:cNvSpPr>
          <p:nvPr/>
        </p:nvSpPr>
        <p:spPr>
          <a:xfrm>
            <a:off x="685800" y="33528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③「分かりません。もう一度お願いします」と続けて言う。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6672D8AB-9B91-4811-8D11-4BDFD019CA14}"/>
              </a:ext>
            </a:extLst>
          </p:cNvPr>
          <p:cNvSpPr>
            <a:spLocks noGrp="1"/>
          </p:cNvSpPr>
          <p:nvPr/>
        </p:nvSpPr>
        <p:spPr>
          <a:xfrm>
            <a:off x="685800" y="38862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Q6〜Q10と比べ、必要な意味を含めて各2回言えたら達成。</a:t>
            </a:r>
          </a:p>
        </p:txBody>
      </p:sp>
      <p:pic xmlns:a="http://schemas.openxmlformats.org/drawingml/2006/main" xmlns:r="http://schemas.openxmlformats.org/officeDocument/2006/relationships">
        <p:nvPicPr>
          <p:cNvPr id="18" name="SI_SC_Logo_Interior" descr="SOCIEDAD INTERCULTURAL, S.C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2384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647047D2-C3DD-40F6-92E6-91AB081F32F0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8096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1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rPr>
              <a:t>メキシコ赴任前スペイン語　DAY 1-A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7DED30A-9F5F-41E7-BC92-87C417A50019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572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B3A"/>
                </a:solidFill>
                <a:latin typeface="Arial Unicode MS"/>
                <a:ea typeface="Arial Unicode MS"/>
                <a:cs typeface="Arial Unicode MS"/>
              </a:rPr>
              <a:t>結果と復習の進め方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F8D1354F-647C-4B7A-B0DF-D0E162C24B31}"/>
              </a:ext>
            </a:extLst>
          </p:cNvPr>
          <p:cNvSpPr>
            <a:spLocks noGrp="1"/>
          </p:cNvSpPr>
          <p:nvPr/>
        </p:nvSpPr>
        <p:spPr>
          <a:xfrm>
            <a:off x="9477375" y="285750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52666D"/>
                </a:solidFill>
                <a:latin typeface="Arial Unicode MS"/>
                <a:ea typeface="Arial Unicode MS"/>
                <a:cs typeface="Arial Unicode MS"/>
              </a:rPr>
              <a:t>Final Check　16 / 16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DD22C684-B508-484B-B560-42A02C816A52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 dirty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修了の目安：8点以上＋発話チェック3項目すべて達成。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3DA1167B-4187-461C-B69E-5F88B6D3702F}"/>
              </a:ext>
            </a:extLst>
          </p:cNvPr>
          <p:cNvSpPr>
            <a:spLocks noGrp="1"/>
          </p:cNvSpPr>
          <p:nvPr/>
        </p:nvSpPr>
        <p:spPr>
          <a:xfrm>
            <a:off x="685800" y="22860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 dirty="0" err="1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未達でも、対応するLessonを復習してやり直せます</a:t>
            </a:r>
            <a:r>
              <a:rPr sz="2025" b="0" dirty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。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F5A07F8F-C036-4568-86A2-8A5F2DBE16A2}"/>
              </a:ext>
            </a:extLst>
          </p:cNvPr>
          <p:cNvSpPr>
            <a:spLocks noGrp="1"/>
          </p:cNvSpPr>
          <p:nvPr/>
        </p:nvSpPr>
        <p:spPr>
          <a:xfrm>
            <a:off x="685800" y="28194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Q1：Lesson 6／Q2：5／Q3：8／Q4：9〜10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A0517B55-D3D8-4932-909E-A30D67FE2A0E}"/>
              </a:ext>
            </a:extLst>
          </p:cNvPr>
          <p:cNvSpPr>
            <a:spLocks noGrp="1"/>
          </p:cNvSpPr>
          <p:nvPr/>
        </p:nvSpPr>
        <p:spPr>
          <a:xfrm>
            <a:off x="685800" y="33528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Q5・Q8：Lesson 11／Q6：9・16／Q7：10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4EE7F2AA-334D-44CB-9E9A-8A6D7E4513F8}"/>
              </a:ext>
            </a:extLst>
          </p:cNvPr>
          <p:cNvSpPr>
            <a:spLocks noGrp="1"/>
          </p:cNvSpPr>
          <p:nvPr/>
        </p:nvSpPr>
        <p:spPr>
          <a:xfrm>
            <a:off x="685800" y="38862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007C7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/>
                <a:ea typeface="Arial Unicode MS"/>
                <a:cs typeface="Arial Unicode MS"/>
              </a:rPr>
              <a:t>Q9・Q10：Lesson 13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811E11-730A-48DC-A34C-4DF50FCD79F5}"/>
              </a:ext>
            </a:extLst>
          </p:cNvPr>
          <p:cNvSpPr>
            <a:spLocks noGrp="1"/>
          </p:cNvSpPr>
          <p:nvPr/>
        </p:nvSpPr>
        <p:spPr>
          <a:xfrm>
            <a:off x="685800" y="4419600"/>
            <a:ext cx="10572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8323C"/>
                </a:solidFill>
                <a:latin typeface="Arial Unicode MS"/>
                <a:ea typeface="Arial Unicode MS"/>
                <a:cs typeface="Arial Unicode MS"/>
              </a:rPr>
              <a:t>記録：学習日 ________　初回 ___/10　再挑戦 ___/10　発話 ___/3</a:t>
            </a:r>
          </a:p>
        </p:txBody>
      </p:sp>
      <p:pic xmlns:a="http://schemas.openxmlformats.org/drawingml/2006/main" xmlns:r="http://schemas.openxmlformats.org/officeDocument/2006/relationships">
        <p:nvPicPr>
          <p:cNvPr id="20" name="SI_SC_Logo_Interior" descr="SOCIEDAD INTERCULTURAL, S.C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8425" y="647700"/>
            <a:ext cx="1666875" cy="4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21283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818</Words>
  <Application>Microsoft Macintosh PowerPoint</Application>
  <DocSecurity>0</DocSecurity>
  <PresentationFormat>ワイド画面</PresentationFormat>
  <Paragraphs>140</Paragraphs>
  <Slides>16</Slides>
  <Notes>16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16</vt:i4>
      </vt:variant>
    </vt:vector>
  </HeadingPairs>
  <TitlesOfParts>
    <vt:vector size="19" baseType="lpstr">
      <vt:lpstr>Arial Unicode MS</vt:lpstr>
      <vt:lpstr>Calibri</vt:lpstr>
      <vt:lpstr>ChatGPT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Akihisa Hirose</cp:lastModifiedBy>
  <cp:revision>4</cp:revision>
  <dcterms:created xsi:type="dcterms:W3CDTF">2026-09-16T12:28:30Z</dcterms:created>
  <dcterms:modified xsi:type="dcterms:W3CDTF">2026-10-20T14:11:29Z</dcterms:modified>
</cp:coreProperties>
</file>