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ja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13"/>
    <p:restoredTop sz="91496"/>
  </p:normalViewPr>
  <p:slideViewPr>
    <p:cSldViewPr snapToGrid="0">
      <p:cViewPr varScale="1">
        <p:scale>
          <a:sx n="100" d="100"/>
          <a:sy n="100" d="100"/>
        </p:scale>
        <p:origin x="872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Day 1-A 発音・挨拶・自己紹介 自習教材。</a:t>
            </a:r>
          </a:p>
          <a:p>
            <a:r>
              <a:t>AI生成イメージ。実在の出来事や人物の記録写真ではありません。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Day 1-A 発音・挨拶・自己紹介 自習教材。</a:t>
            </a:r>
          </a:p>
          <a:p>
            <a:r>
              <a:t>AI生成イメージ。実在の出来事や人物の記録写真ではありません。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Day 1-A 発音・挨拶・自己紹介 自習教材。</a:t>
            </a:r>
          </a:p>
          <a:p>
            <a:r>
              <a:t>音声01（男性合成音声、スペイン語のみ）</a:t>
            </a:r>
          </a:p>
          <a:p>
            <a:r>
              <a:t>Hola.</a:t>
            </a:r>
          </a:p>
          <a:p>
            <a:r>
              <a:t>Gracias.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Day 1-A 発音・挨拶・自己紹介 自習教材。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Day 1-A </a:t>
            </a:r>
            <a:r>
              <a:rPr dirty="0" err="1"/>
              <a:t>発音・挨拶・自己紹介</a:t>
            </a:r>
            <a:r>
              <a:rPr dirty="0"/>
              <a:t> </a:t>
            </a:r>
            <a:r>
              <a:rPr dirty="0" err="1"/>
              <a:t>自習教材</a:t>
            </a:r>
            <a:r>
              <a:rPr dirty="0"/>
              <a:t>。</a:t>
            </a:r>
          </a:p>
          <a:p>
            <a:r>
              <a:rPr dirty="0"/>
              <a:t>音声02（男性合成音声、スペイン語のみ）</a:t>
            </a:r>
          </a:p>
          <a:p>
            <a:r>
              <a:rPr dirty="0"/>
              <a:t>a, e, </a:t>
            </a:r>
            <a:r>
              <a:rPr dirty="0" err="1"/>
              <a:t>i</a:t>
            </a:r>
            <a:r>
              <a:rPr dirty="0"/>
              <a:t>, o, u.</a:t>
            </a:r>
          </a:p>
          <a:p>
            <a:r>
              <a:rPr dirty="0"/>
              <a:t>a, e, </a:t>
            </a:r>
            <a:r>
              <a:rPr dirty="0" err="1"/>
              <a:t>i</a:t>
            </a:r>
            <a:r>
              <a:rPr dirty="0"/>
              <a:t>, o, u.</a:t>
            </a:r>
          </a:p>
          <a:p>
            <a:r>
              <a:rPr dirty="0" err="1"/>
              <a:t>AI生成イメージ。実在の出来事や人物の記録写真ではありません</a:t>
            </a:r>
            <a:r>
              <a:rPr dirty="0"/>
              <a:t>。</a:t>
            </a:r>
          </a:p>
          <a:p>
            <a:r>
              <a:rPr dirty="0" err="1"/>
              <a:t>参考：https</a:t>
            </a:r>
            <a:r>
              <a:rPr dirty="0"/>
              <a:t>://</a:t>
            </a:r>
            <a:r>
              <a:rPr dirty="0" err="1"/>
              <a:t>cvc.cervantes.es</a:t>
            </a:r>
            <a:r>
              <a:rPr dirty="0"/>
              <a:t>/</a:t>
            </a:r>
            <a:r>
              <a:rPr dirty="0" err="1"/>
              <a:t>ensenanza</a:t>
            </a:r>
            <a:r>
              <a:rPr dirty="0"/>
              <a:t>/</a:t>
            </a:r>
            <a:r>
              <a:rPr dirty="0" err="1"/>
              <a:t>biblioteca_ele</a:t>
            </a:r>
            <a:r>
              <a:rPr dirty="0"/>
              <a:t>/</a:t>
            </a:r>
            <a:r>
              <a:rPr dirty="0" err="1"/>
              <a:t>plan_curricular</a:t>
            </a:r>
            <a:r>
              <a:rPr dirty="0"/>
              <a:t>/</a:t>
            </a:r>
            <a:r>
              <a:rPr dirty="0" err="1"/>
              <a:t>niveles</a:t>
            </a:r>
            <a:r>
              <a:rPr dirty="0"/>
              <a:t>/03_pronunciacion_inventario_a1-a2.htm</a:t>
            </a:r>
          </a:p>
          <a:p>
            <a:r>
              <a:rPr dirty="0"/>
              <a:t>確認日：2026年9月16日。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Day 1-A 発音・挨拶・自己紹介 自習教材。</a:t>
            </a:r>
          </a:p>
          <a:p>
            <a:r>
              <a:t>音声03（男性合成音声、スペイン語のみ）</a:t>
            </a:r>
          </a:p>
          <a:p>
            <a:r>
              <a:t>Hola.</a:t>
            </a:r>
          </a:p>
          <a:p>
            <a:r>
              <a:t>Hotel.</a:t>
            </a:r>
          </a:p>
          <a:p>
            <a:r>
              <a:t>AI生成イメージ。実在の出来事や人物の記録写真ではありません。</a:t>
            </a:r>
          </a:p>
          <a:p>
            <a:r>
              <a:t>参考：https://www.rae.es/dpd/h</a:t>
            </a:r>
          </a:p>
          <a:p>
            <a:r>
              <a:t>確認日：2026年9月16日。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Day 1-A 発音・挨拶・自己紹介 自習教材。</a:t>
            </a:r>
          </a:p>
          <a:p>
            <a:r>
              <a:t>音声04（男性合成音声、スペイン語のみ）</a:t>
            </a:r>
          </a:p>
          <a:p>
            <a:r>
              <a:t>Español.</a:t>
            </a:r>
          </a:p>
          <a:p>
            <a:r>
              <a:t>Japón.</a:t>
            </a:r>
          </a:p>
          <a:p>
            <a:r>
              <a:t>AI生成イメージ。実在の出来事や人物の記録写真ではありません。</a:t>
            </a:r>
          </a:p>
          <a:p>
            <a:r>
              <a:t>参考：https://www.rae.es/dpd/%C3%B1 ; https://www.rae.es/dpd/j ; https://www.rae.es/dpd/tilde</a:t>
            </a:r>
          </a:p>
          <a:p>
            <a:r>
              <a:t>確認日：2026年9月16日。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Day 1-A 発音・挨拶・自己紹介 自習教材。</a:t>
            </a:r>
          </a:p>
          <a:p>
            <a:r>
              <a:t>音声05（男性合成音声、スペイン語のみ）</a:t>
            </a:r>
          </a:p>
          <a:p>
            <a:r>
              <a:t>Hola.</a:t>
            </a:r>
          </a:p>
          <a:p>
            <a:r>
              <a:t>Buenos días.</a:t>
            </a:r>
          </a:p>
          <a:p>
            <a:r>
              <a:t>Buenas tardes.</a:t>
            </a:r>
          </a:p>
          <a:p>
            <a:r>
              <a:t>Buenas noches.</a:t>
            </a:r>
          </a:p>
          <a:p>
            <a:r>
              <a:t>AI生成イメージ。実在の出来事や人物の記録写真ではありません。</a:t>
            </a:r>
          </a:p>
          <a:p>
            <a:r>
              <a:t>参考：https://www.fundeu.es/consulta/buenos-dias-buenas-tardes-2146/</a:t>
            </a:r>
          </a:p>
          <a:p>
            <a:r>
              <a:t>確認日：2026年9月16日。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Day 1-A 発音・挨拶・自己紹介 自習教材。</a:t>
            </a:r>
          </a:p>
          <a:p>
            <a:r>
              <a:t>音声06（男性合成音声、スペイン語のみ）</a:t>
            </a:r>
          </a:p>
          <a:p>
            <a:r>
              <a:t>Soy Hiroshi Tanaka.</a:t>
            </a:r>
          </a:p>
          <a:p>
            <a:r>
              <a:t>Hola. Soy Hiroshi Tanaka.</a:t>
            </a:r>
          </a:p>
          <a:p>
            <a:r>
              <a:t>AI生成イメージ。実在の出来事や人物の記録写真ではありません。</a:t>
            </a:r>
          </a:p>
          <a:p>
            <a:r>
              <a:t>参考：https://cvc.cervantes.es/ensenanza/biblioteca_ele/plan_curricular/niveles/05_funciones_inventario_a1-a2.htm</a:t>
            </a:r>
          </a:p>
          <a:p>
            <a:r>
              <a:t>確認日：2026年9月16日。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Day 1-A 発音・挨拶・自己紹介 自習教材。</a:t>
            </a:r>
          </a:p>
          <a:p>
            <a:r>
              <a:t>音声07（男性合成音声、スペイン語のみ）</a:t>
            </a:r>
          </a:p>
          <a:p>
            <a:r>
              <a:t>¿De dónde es usted?</a:t>
            </a:r>
          </a:p>
          <a:p>
            <a:r>
              <a:t>Soy de Japón.</a:t>
            </a:r>
          </a:p>
          <a:p>
            <a:r>
              <a:t>AI生成イメージ。実在の出来事や人物の記録写真ではありません。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Day 1-A 発音・挨拶・自己紹介 自習教材。</a:t>
            </a:r>
          </a:p>
          <a:p>
            <a:r>
              <a:t>音声08（男性合成音声、スペイン語のみ）</a:t>
            </a:r>
          </a:p>
          <a:p>
            <a:r>
              <a:t>Mucho gusto.</a:t>
            </a:r>
          </a:p>
          <a:p>
            <a:r>
              <a:t>Igualmente.</a:t>
            </a:r>
          </a:p>
          <a:p>
            <a:r>
              <a:t>AI生成イメージ。実在の出来事や人物の記録写真ではありません。</a:t>
            </a:r>
          </a:p>
          <a:p>
            <a:r>
              <a:t>参考：https://cvc.cervantes.es/ensenanza/biblioteca_ele/plan_curricular/niveles/05_funciones_inventario_a1-a2.htm</a:t>
            </a:r>
          </a:p>
          <a:p>
            <a:r>
              <a:t>確認日：2026年9月16日。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Day 1-A 発音・挨拶・自己紹介 自習教材。</a:t>
            </a:r>
          </a:p>
          <a:p>
            <a:r>
              <a:t>音声09（男性合成音声、スペイン語のみ）</a:t>
            </a:r>
          </a:p>
          <a:p>
            <a:r>
              <a:t>Sí.</a:t>
            </a:r>
          </a:p>
          <a:p>
            <a:r>
              <a:t>No.</a:t>
            </a:r>
          </a:p>
          <a:p>
            <a:r>
              <a:t>Gracias.</a:t>
            </a:r>
          </a:p>
          <a:p>
            <a:r>
              <a:t>Por favor.</a:t>
            </a:r>
          </a:p>
          <a:p>
            <a:r>
              <a:t>AI生成イメージ。実在の出来事や人物の記録写真ではありません。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Day 1-A 発音・挨拶・自己紹介 自習教材。</a:t>
            </a:r>
          </a:p>
          <a:p>
            <a:r>
              <a:t>音声10（男性合成音声、スペイン語のみ）</a:t>
            </a:r>
          </a:p>
          <a:p>
            <a:r>
              <a:t>No entiendo.</a:t>
            </a:r>
          </a:p>
          <a:p>
            <a:r>
              <a:t>Otra vez, por favor.</a:t>
            </a:r>
          </a:p>
          <a:p>
            <a:r>
              <a:t>AI生成イメージ。実在の出来事や人物の記録写真ではありません。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Day 1-A 発音・挨拶・自己紹介 自習教材。</a:t>
            </a:r>
          </a:p>
          <a:p>
            <a:r>
              <a:t>音声11（男性合成音声、スペイン語のみ）</a:t>
            </a:r>
          </a:p>
          <a:p>
            <a:r>
              <a:t>Hola. Soy Carlos.</a:t>
            </a:r>
          </a:p>
          <a:p>
            <a:r>
              <a:t>Hola. Soy Hiroshi Tanaka.</a:t>
            </a:r>
          </a:p>
          <a:p>
            <a:r>
              <a:t>¿De dónde es usted?</a:t>
            </a:r>
          </a:p>
          <a:p>
            <a:r>
              <a:t>Soy de Japón. Mucho gusto.</a:t>
            </a:r>
          </a:p>
          <a:p>
            <a:r>
              <a:t>Igualmente.</a:t>
            </a:r>
          </a:p>
          <a:p>
            <a:r>
              <a:t>AI生成イメージ。実在の出来事や人物の記録写真ではありません。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Day 1-A 発音・挨拶・自己紹介 自習教材。</a:t>
            </a:r>
          </a:p>
          <a:p>
            <a:r>
              <a:t>音声12（男性合成音声、スペイン語のみ）</a:t>
            </a:r>
          </a:p>
          <a:p>
            <a:r>
              <a:t>Hola. Soy Carlos.</a:t>
            </a:r>
          </a:p>
          <a:p>
            <a:r>
              <a:t>Hola. Soy Hiroshi Tanaka.</a:t>
            </a:r>
          </a:p>
          <a:p>
            <a:r>
              <a:t>¿De dónde es usted?</a:t>
            </a:r>
          </a:p>
          <a:p>
            <a:r>
              <a:t>Soy de Japón. Mucho gusto.</a:t>
            </a:r>
          </a:p>
          <a:p>
            <a:r>
              <a:t>Igualmente.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Day 1-A 発音・挨拶・自己紹介 自習教材。</a:t>
            </a:r>
          </a:p>
          <a:p>
            <a:r>
              <a:t>音声13（男性合成音声、スペイン語のみ）</a:t>
            </a:r>
          </a:p>
          <a:p>
            <a:r>
              <a:t>Hola. Soy Hiroshi Tanaka.</a:t>
            </a:r>
          </a:p>
          <a:p>
            <a:r>
              <a:t>Soy de Japón.</a:t>
            </a:r>
          </a:p>
          <a:p>
            <a:r>
              <a:t>Mucho gusto.</a:t>
            </a:r>
          </a:p>
          <a:p>
            <a:r>
              <a:t>AI生成イメージ。実在の出来事や人物の記録写真ではありません。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Day 1-A 発音・挨拶・自己紹介 自習教材。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Day 1-A 発音・挨拶・自己紹介 自習教材。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Day 1-A 発音・挨拶・自己紹介 自習教材。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4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4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4.pn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4.pn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4.png"/><Relationship Id="rId5" Type="http://schemas.openxmlformats.org/officeDocument/2006/relationships/image" Target="../media/image9.jpe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4.png"/><Relationship Id="rId5" Type="http://schemas.openxmlformats.org/officeDocument/2006/relationships/image" Target="../media/image10.jpe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4.png"/><Relationship Id="rId5" Type="http://schemas.openxmlformats.org/officeDocument/2006/relationships/image" Target="../media/image11.jpe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4.png"/><Relationship Id="rId5" Type="http://schemas.openxmlformats.org/officeDocument/2006/relationships/image" Target="../media/image12.jpe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4.png"/><Relationship Id="rId5" Type="http://schemas.openxmlformats.org/officeDocument/2006/relationships/image" Target="../media/image13.jpe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4.png"/><Relationship Id="rId5" Type="http://schemas.openxmlformats.org/officeDocument/2006/relationships/image" Target="../media/image14.jpe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7D55C34F-3386-42D2-8335-0C74E28CEBCD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メキシコ赴任前スペイン語　DAY 1-A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057F921-0180-408C-9D30-D3FAA7649078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Day 1-A　発音・挨拶・自己紹介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0544887D-9944-4B8E-B324-617DF59F1152}"/>
              </a:ext>
            </a:extLst>
          </p:cNvPr>
          <p:cNvSpPr>
            <a:spLocks noGrp="1"/>
          </p:cNvSpPr>
          <p:nvPr/>
        </p:nvSpPr>
        <p:spPr>
          <a:xfrm>
            <a:off x="9477375" y="28575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Lesson　1 / 19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FE63F829-E7B2-4D4C-89BF-400D8A79441B}"/>
              </a:ext>
            </a:extLst>
          </p:cNvPr>
          <p:cNvSpPr>
            <a:spLocks noGrp="1"/>
          </p:cNvSpPr>
          <p:nvPr/>
        </p:nvSpPr>
        <p:spPr>
          <a:xfrm>
            <a:off x="685800" y="6191250"/>
            <a:ext cx="106203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Day 1の第1回です。数字・金額や、詳しい聞き返しの練習は第2回で扱います。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C40A7ED6-5CC1-406E-BB31-51CA8BF35A3C}"/>
              </a:ext>
            </a:extLst>
          </p:cNvPr>
          <p:cNvSpPr>
            <a:spLocks noGrp="1"/>
          </p:cNvSpPr>
          <p:nvPr/>
        </p:nvSpPr>
        <p:spPr>
          <a:xfrm>
            <a:off x="685800" y="2381250"/>
            <a:ext cx="6762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初めて会う相手に、挨拶と短い自己紹介。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938B795-7013-4E67-862D-DC9F55ED9709}"/>
              </a:ext>
            </a:extLst>
          </p:cNvPr>
          <p:cNvSpPr>
            <a:spLocks noGrp="1"/>
          </p:cNvSpPr>
          <p:nvPr/>
        </p:nvSpPr>
        <p:spPr>
          <a:xfrm>
            <a:off x="685800" y="2943225"/>
            <a:ext cx="6762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対象：スペイン語を初めて学ぶ日本語話者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DE7636A-CAEA-4554-8DB7-01C418412CA5}"/>
              </a:ext>
            </a:extLst>
          </p:cNvPr>
          <p:cNvSpPr>
            <a:spLocks noGrp="1"/>
          </p:cNvSpPr>
          <p:nvPr/>
        </p:nvSpPr>
        <p:spPr>
          <a:xfrm>
            <a:off x="685800" y="3505200"/>
            <a:ext cx="6762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学習時間の目安：このLesson 30分／全体60分</a:t>
            </a:r>
          </a:p>
        </p:txBody>
      </p:sp>
      <p:pic>
        <p:nvPicPr>
          <p:cNvPr id="25" name="図 24"/>
          <p:cNvPicPr>
            <a:picLocks noChangeAspect="1"/>
          </p:cNvPicPr>
          <p:nvPr/>
        </p:nvPicPr>
        <p:blipFill>
          <a:blip r:embed="rId3"/>
          <a:srcRect l="5625" r="5625"/>
          <a:stretch>
            <a:fillRect/>
          </a:stretch>
        </p:blipFill>
        <p:spPr>
          <a:xfrm>
            <a:off x="8096250" y="2238375"/>
            <a:ext cx="3381375" cy="2857500"/>
          </a:xfrm>
          <a:prstGeom prst="rect">
            <a:avLst/>
          </a:prstGeom>
        </p:spPr>
      </p:pic>
      <p:pic>
        <p:nvPicPr>
          <p:cNvPr id="26" name="SI_SC_Logo_Cover" descr="SOCIEDAD INTERCULTURAL, S.C.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1625" y="5219700"/>
            <a:ext cx="2476500" cy="63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704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BAFD7B2-2D0E-4E94-A6B2-FCEC6D06870A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メキシコ赴任前スペイン語　DAY 1-A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FC6A784-86A7-4371-A4A3-5B31D623DD0F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学習の準備と進め方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EB2BD2D1-0DED-45DC-9284-71F3F2039C91}"/>
              </a:ext>
            </a:extLst>
          </p:cNvPr>
          <p:cNvSpPr>
            <a:spLocks noGrp="1"/>
          </p:cNvSpPr>
          <p:nvPr/>
        </p:nvSpPr>
        <p:spPr>
          <a:xfrm>
            <a:off x="9477375" y="28575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Lesson　2 / 19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E7F8646-70C8-402C-A8E1-1C1331FF651C}"/>
              </a:ext>
            </a:extLst>
          </p:cNvPr>
          <p:cNvSpPr>
            <a:spLocks noGrp="1"/>
          </p:cNvSpPr>
          <p:nvPr/>
        </p:nvSpPr>
        <p:spPr>
          <a:xfrm>
            <a:off x="685800" y="6191250"/>
            <a:ext cx="106203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反復・発話を含む目安時間です。発音を完璧にしてから次へ進む必要はありません。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F8E4FA25-11A1-49AD-8189-182BFE8E324A}"/>
              </a:ext>
            </a:extLst>
          </p:cNvPr>
          <p:cNvSpPr>
            <a:spLocks noGrp="1"/>
          </p:cNvSpPr>
          <p:nvPr/>
        </p:nvSpPr>
        <p:spPr>
          <a:xfrm>
            <a:off x="685800" y="1752600"/>
            <a:ext cx="69532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1　Lessonの音声を聞いて、声に出します（30分）。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E853273A-7DA0-443D-8EAF-D715C3F858BD}"/>
              </a:ext>
            </a:extLst>
          </p:cNvPr>
          <p:cNvSpPr>
            <a:spLocks noGrp="1"/>
          </p:cNvSpPr>
          <p:nvPr/>
        </p:nvSpPr>
        <p:spPr>
          <a:xfrm>
            <a:off x="685800" y="2276475"/>
            <a:ext cx="69532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2　02_Workbook.pptx で練習します（20分）。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D8ECE0D6-C0C4-4C45-8C26-09163B738C18}"/>
              </a:ext>
            </a:extLst>
          </p:cNvPr>
          <p:cNvSpPr>
            <a:spLocks noGrp="1"/>
          </p:cNvSpPr>
          <p:nvPr/>
        </p:nvSpPr>
        <p:spPr>
          <a:xfrm>
            <a:off x="685800" y="2800350"/>
            <a:ext cx="69532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3　03_Final_Check.pptx で自己採点します（10分）。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37828F73-3512-4852-B391-E63505AEFFA6}"/>
              </a:ext>
            </a:extLst>
          </p:cNvPr>
          <p:cNvSpPr>
            <a:spLocks noGrp="1"/>
          </p:cNvSpPr>
          <p:nvPr/>
        </p:nvSpPr>
        <p:spPr>
          <a:xfrm>
            <a:off x="685800" y="3324225"/>
            <a:ext cx="69532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紙とペン、音声を聞けるパソコンを用意します。</a:t>
            </a:r>
          </a:p>
        </p:txBody>
      </p:sp>
      <p:pic>
        <p:nvPicPr>
          <p:cNvPr id="28" name="図 27"/>
          <p:cNvPicPr>
            <a:picLocks noChangeAspect="1"/>
          </p:cNvPicPr>
          <p:nvPr/>
        </p:nvPicPr>
        <p:blipFill>
          <a:blip r:embed="rId3"/>
          <a:srcRect l="18581" r="18581"/>
          <a:stretch>
            <a:fillRect/>
          </a:stretch>
        </p:blipFill>
        <p:spPr>
          <a:xfrm>
            <a:off x="8382000" y="1762125"/>
            <a:ext cx="2952750" cy="3524250"/>
          </a:xfrm>
          <a:prstGeom prst="rect">
            <a:avLst/>
          </a:prstGeom>
        </p:spPr>
      </p:pic>
      <p:pic>
        <p:nvPicPr>
          <p:cNvPr id="29" name="SI_SC_Logo_Interior" descr="SOCIEDAD INTERCULTURAL, S.C.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8425" y="647700"/>
            <a:ext cx="1666875" cy="4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593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580BD8E-773D-419F-B0DB-A2693C7ACF3C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メキシコ赴任前スペイン語　DAY 1-A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36BD523B-67FE-4ABF-9579-498BC465F652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音声の再生方法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88C24533-0C7E-4E4F-B0E5-046FB6AA22E5}"/>
              </a:ext>
            </a:extLst>
          </p:cNvPr>
          <p:cNvSpPr>
            <a:spLocks noGrp="1"/>
          </p:cNvSpPr>
          <p:nvPr/>
        </p:nvSpPr>
        <p:spPr>
          <a:xfrm>
            <a:off x="9477375" y="28575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Lesson　3 / 19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51FBDA7F-F823-41C3-A799-679B506C64E4}"/>
              </a:ext>
            </a:extLst>
          </p:cNvPr>
          <p:cNvSpPr>
            <a:spLocks noGrp="1"/>
          </p:cNvSpPr>
          <p:nvPr/>
        </p:nvSpPr>
        <p:spPr>
          <a:xfrm>
            <a:off x="685800" y="6191250"/>
            <a:ext cx="106203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日本語は読み上げません。音が出ない場合は、スピーカーアイコンを選び、上部の「再生」を押します。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5B182DE6-0854-44F6-8F27-8A4E9640268F}"/>
              </a:ext>
            </a:extLst>
          </p:cNvPr>
          <p:cNvSpPr>
            <a:spLocks noGrp="1"/>
          </p:cNvSpPr>
          <p:nvPr/>
        </p:nvSpPr>
        <p:spPr>
          <a:xfrm>
            <a:off x="10191750" y="5895975"/>
            <a:ext cx="1619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6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音声 01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976C4DAF-2B3F-4DBF-8F2F-91D76F0E223C}"/>
              </a:ext>
            </a:extLst>
          </p:cNvPr>
          <p:cNvSpPr>
            <a:spLocks noGrp="1"/>
          </p:cNvSpPr>
          <p:nvPr/>
        </p:nvSpPr>
        <p:spPr>
          <a:xfrm>
            <a:off x="685800" y="1752600"/>
            <a:ext cx="105727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1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0" dirty="0" err="1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デスクトップ版PowerPointで開きます</a:t>
            </a:r>
            <a:r>
              <a:rPr sz="2100" b="0" dirty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。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539B67C3-7395-47B0-A1E4-B68496024593}"/>
              </a:ext>
            </a:extLst>
          </p:cNvPr>
          <p:cNvSpPr>
            <a:spLocks noGrp="1"/>
          </p:cNvSpPr>
          <p:nvPr/>
        </p:nvSpPr>
        <p:spPr>
          <a:xfrm>
            <a:off x="685800" y="2286000"/>
            <a:ext cx="105727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1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右下のスピーカーを選び、表示される▶で再生します。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5EA3D271-28B5-47B9-AB4D-08A8B8D45967}"/>
              </a:ext>
            </a:extLst>
          </p:cNvPr>
          <p:cNvSpPr>
            <a:spLocks noGrp="1"/>
          </p:cNvSpPr>
          <p:nvPr/>
        </p:nvSpPr>
        <p:spPr>
          <a:xfrm>
            <a:off x="685800" y="2819400"/>
            <a:ext cx="105727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100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0" dirty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Hola.　</a:t>
            </a:r>
            <a:r>
              <a:rPr sz="210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こんにちは</a:t>
            </a:r>
            <a:r>
              <a:rPr sz="2100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。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AE889E57-2C0C-46D2-A884-3814C606DA94}"/>
              </a:ext>
            </a:extLst>
          </p:cNvPr>
          <p:cNvSpPr>
            <a:spLocks noGrp="1"/>
          </p:cNvSpPr>
          <p:nvPr/>
        </p:nvSpPr>
        <p:spPr>
          <a:xfrm>
            <a:off x="685800" y="3352800"/>
            <a:ext cx="105727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100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0" dirty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Gracias.　</a:t>
            </a:r>
            <a:r>
              <a:rPr sz="210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ありがとうございます</a:t>
            </a:r>
            <a:r>
              <a:rPr sz="2100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。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021FF526-418F-4F73-B0D9-72AC06E2C645}"/>
              </a:ext>
            </a:extLst>
          </p:cNvPr>
          <p:cNvSpPr>
            <a:spLocks noGrp="1"/>
          </p:cNvSpPr>
          <p:nvPr/>
        </p:nvSpPr>
        <p:spPr>
          <a:xfrm>
            <a:off x="685800" y="4048125"/>
            <a:ext cx="105727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1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0" dirty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音声を聞き、2つの言葉をそれぞれまねます。</a:t>
            </a:r>
          </a:p>
        </p:txBody>
      </p:sp>
      <p:pic>
        <p:nvPicPr>
          <p:cNvPr id="900" name="01_playback_test.mp3" descr="音声01：スペイン語の男性合成音声">
            <a:hlinkClick r:id="" action="ppaction://media"/>
            <a:extLst>
              <a:ext uri="{FF2B5EF4-FFF2-40B4-BE49-F238E27FC236}">
                <a16:creationId xmlns:a16="http://schemas.microsoft.com/office/drawing/2014/main" id="{36331FCC-48B6-5019-9BD4-835635DFD6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63250" y="5295900"/>
            <a:ext cx="552450" cy="552450"/>
          </a:xfrm>
          <a:prstGeom prst="rect">
            <a:avLst/>
          </a:prstGeom>
        </p:spPr>
      </p:pic>
      <p:pic>
        <p:nvPicPr>
          <p:cNvPr id="901" name="SI_SC_Logo_Interior" descr="SOCIEDAD INTERCULTURAL, S.C.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58425" y="647700"/>
            <a:ext cx="1666875" cy="4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805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73" fill="hold"/>
                                        <p:tgtEl>
                                          <p:spTgt spid="9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0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05E7D37C-8AC1-4C85-9A52-B08F6A695EE7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メキシコ赴任前スペイン語　DAY 1-A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A38935ED-D0A4-41AD-9A37-58C9F6AC949E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今日、使う5つの表現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0E5670AD-0399-441C-9A92-034ABB7BBC4C}"/>
              </a:ext>
            </a:extLst>
          </p:cNvPr>
          <p:cNvSpPr>
            <a:spLocks noGrp="1"/>
          </p:cNvSpPr>
          <p:nvPr/>
        </p:nvSpPr>
        <p:spPr>
          <a:xfrm>
            <a:off x="9477375" y="28575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Lesson　4 / 19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8E900A11-B12C-4555-9F6B-1A44D7071455}"/>
              </a:ext>
            </a:extLst>
          </p:cNvPr>
          <p:cNvSpPr>
            <a:spLocks noGrp="1"/>
          </p:cNvSpPr>
          <p:nvPr/>
        </p:nvSpPr>
        <p:spPr>
          <a:xfrm>
            <a:off x="685800" y="6191250"/>
            <a:ext cx="106203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Hiroshi Tanakaは練習用の名前です。最後は自分の名前に置き換えて言います。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543953D8-96FB-459D-ADA2-5BA93880E991}"/>
              </a:ext>
            </a:extLst>
          </p:cNvPr>
          <p:cNvSpPr>
            <a:spLocks noGrp="1"/>
          </p:cNvSpPr>
          <p:nvPr/>
        </p:nvSpPr>
        <p:spPr>
          <a:xfrm>
            <a:off x="685800" y="1733550"/>
            <a:ext cx="4762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6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01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4F5F8EB2-713E-4DF0-9B6E-2891A64E3F0A}"/>
              </a:ext>
            </a:extLst>
          </p:cNvPr>
          <p:cNvSpPr>
            <a:spLocks noGrp="1"/>
          </p:cNvSpPr>
          <p:nvPr/>
        </p:nvSpPr>
        <p:spPr>
          <a:xfrm>
            <a:off x="1285875" y="1733550"/>
            <a:ext cx="9953625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1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Hola. Soy Hiroshi Tanaka.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971F8A02-C139-4E8C-8605-276024106E23}"/>
              </a:ext>
            </a:extLst>
          </p:cNvPr>
          <p:cNvSpPr>
            <a:spLocks noGrp="1"/>
          </p:cNvSpPr>
          <p:nvPr/>
        </p:nvSpPr>
        <p:spPr>
          <a:xfrm>
            <a:off x="1285875" y="2095500"/>
            <a:ext cx="995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こんにちは。Hiroshi Tanakaです。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5EC6415C-179F-42FC-8ABA-EBE6E8E9AD36}"/>
              </a:ext>
            </a:extLst>
          </p:cNvPr>
          <p:cNvSpPr>
            <a:spLocks noGrp="1"/>
          </p:cNvSpPr>
          <p:nvPr/>
        </p:nvSpPr>
        <p:spPr>
          <a:xfrm>
            <a:off x="685800" y="2562225"/>
            <a:ext cx="4762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6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02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DFFA6A20-3733-4F08-9E68-9403D6929694}"/>
              </a:ext>
            </a:extLst>
          </p:cNvPr>
          <p:cNvSpPr>
            <a:spLocks noGrp="1"/>
          </p:cNvSpPr>
          <p:nvPr/>
        </p:nvSpPr>
        <p:spPr>
          <a:xfrm>
            <a:off x="1285875" y="2562225"/>
            <a:ext cx="9953625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1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Soy de Japón.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812CA329-F10A-457F-917B-CA9A63574BAA}"/>
              </a:ext>
            </a:extLst>
          </p:cNvPr>
          <p:cNvSpPr>
            <a:spLocks noGrp="1"/>
          </p:cNvSpPr>
          <p:nvPr/>
        </p:nvSpPr>
        <p:spPr>
          <a:xfrm>
            <a:off x="1285875" y="2924175"/>
            <a:ext cx="995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日本出身です。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32199EC-26F5-40C7-8E32-C6FDF0B3AC73}"/>
              </a:ext>
            </a:extLst>
          </p:cNvPr>
          <p:cNvSpPr>
            <a:spLocks noGrp="1"/>
          </p:cNvSpPr>
          <p:nvPr/>
        </p:nvSpPr>
        <p:spPr>
          <a:xfrm>
            <a:off x="685800" y="3390900"/>
            <a:ext cx="4762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6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03</a:t>
            </a: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866E004F-1A03-4B06-8273-5043C503ED56}"/>
              </a:ext>
            </a:extLst>
          </p:cNvPr>
          <p:cNvSpPr>
            <a:spLocks noGrp="1"/>
          </p:cNvSpPr>
          <p:nvPr/>
        </p:nvSpPr>
        <p:spPr>
          <a:xfrm>
            <a:off x="1285875" y="3390900"/>
            <a:ext cx="9953625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1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Mucho gusto.</a:t>
            </a: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4EED24A1-FBE9-4208-AAA4-23F02E359745}"/>
              </a:ext>
            </a:extLst>
          </p:cNvPr>
          <p:cNvSpPr>
            <a:spLocks noGrp="1"/>
          </p:cNvSpPr>
          <p:nvPr/>
        </p:nvSpPr>
        <p:spPr>
          <a:xfrm>
            <a:off x="1285875" y="3752850"/>
            <a:ext cx="995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初めまして。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F8F6EF9E-F868-4943-BAA0-ED32E59BC508}"/>
              </a:ext>
            </a:extLst>
          </p:cNvPr>
          <p:cNvSpPr>
            <a:spLocks noGrp="1"/>
          </p:cNvSpPr>
          <p:nvPr/>
        </p:nvSpPr>
        <p:spPr>
          <a:xfrm>
            <a:off x="685800" y="4219575"/>
            <a:ext cx="4762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6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04</a:t>
            </a: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E9FC581A-2D0E-46B7-835D-DFA678EEA5DD}"/>
              </a:ext>
            </a:extLst>
          </p:cNvPr>
          <p:cNvSpPr>
            <a:spLocks noGrp="1"/>
          </p:cNvSpPr>
          <p:nvPr/>
        </p:nvSpPr>
        <p:spPr>
          <a:xfrm>
            <a:off x="1285875" y="4219575"/>
            <a:ext cx="9953625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1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No entiendo.</a:t>
            </a: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587F5615-BCB4-450A-95B9-F04F4BF4F355}"/>
              </a:ext>
            </a:extLst>
          </p:cNvPr>
          <p:cNvSpPr>
            <a:spLocks noGrp="1"/>
          </p:cNvSpPr>
          <p:nvPr/>
        </p:nvSpPr>
        <p:spPr>
          <a:xfrm>
            <a:off x="1285875" y="4581525"/>
            <a:ext cx="995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分かりません。</a:t>
            </a: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F59F7D93-E9EA-464E-AEFC-3354AD492218}"/>
              </a:ext>
            </a:extLst>
          </p:cNvPr>
          <p:cNvSpPr>
            <a:spLocks noGrp="1"/>
          </p:cNvSpPr>
          <p:nvPr/>
        </p:nvSpPr>
        <p:spPr>
          <a:xfrm>
            <a:off x="685800" y="5048250"/>
            <a:ext cx="4762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6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05</a:t>
            </a: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7CF000C8-E572-47A5-AAFE-A2FF5D550ECF}"/>
              </a:ext>
            </a:extLst>
          </p:cNvPr>
          <p:cNvSpPr>
            <a:spLocks noGrp="1"/>
          </p:cNvSpPr>
          <p:nvPr/>
        </p:nvSpPr>
        <p:spPr>
          <a:xfrm>
            <a:off x="1285875" y="5048250"/>
            <a:ext cx="9953625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1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Otra vez, por favor.</a:t>
            </a: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F0EA3975-5679-433B-A2C9-A46567E74138}"/>
              </a:ext>
            </a:extLst>
          </p:cNvPr>
          <p:cNvSpPr>
            <a:spLocks noGrp="1"/>
          </p:cNvSpPr>
          <p:nvPr/>
        </p:nvSpPr>
        <p:spPr>
          <a:xfrm>
            <a:off x="1285875" y="5410200"/>
            <a:ext cx="995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もう一度お願いします。</a:t>
            </a:r>
          </a:p>
        </p:txBody>
      </p:sp>
      <p:pic>
        <p:nvPicPr>
          <p:cNvPr id="28" name="SI_SC_Logo_Interior" descr="SOCIEDAD INTERCULTURAL, S.C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8425" y="647700"/>
            <a:ext cx="1666875" cy="4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296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DDDDA89-A969-4039-9386-637063452D44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メキシコ赴任前スペイン語　DAY 1-A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834725C7-158C-4D81-93A6-4DCACD9DF0C3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母音 a・e・i・o・u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3BA2180-16D0-4DED-9172-7B4C37D56F7D}"/>
              </a:ext>
            </a:extLst>
          </p:cNvPr>
          <p:cNvSpPr>
            <a:spLocks noGrp="1"/>
          </p:cNvSpPr>
          <p:nvPr/>
        </p:nvSpPr>
        <p:spPr>
          <a:xfrm>
            <a:off x="9477375" y="28575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Lesson　5 / 19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C1DE4B75-4C79-4ED8-8228-0EBE9156D200}"/>
              </a:ext>
            </a:extLst>
          </p:cNvPr>
          <p:cNvSpPr>
            <a:spLocks noGrp="1"/>
          </p:cNvSpPr>
          <p:nvPr/>
        </p:nvSpPr>
        <p:spPr>
          <a:xfrm>
            <a:off x="685800" y="6191250"/>
            <a:ext cx="106203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カタカナは音の目安です。特にuは唇を丸め、音声を手本にします。アルファベット全部の暗記は不要です。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5983514F-908F-463F-8098-F08298B47536}"/>
              </a:ext>
            </a:extLst>
          </p:cNvPr>
          <p:cNvSpPr>
            <a:spLocks noGrp="1"/>
          </p:cNvSpPr>
          <p:nvPr/>
        </p:nvSpPr>
        <p:spPr>
          <a:xfrm>
            <a:off x="10191750" y="5895975"/>
            <a:ext cx="1619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6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音声 02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90B84610-D91D-4C8B-8786-4DCD2C8E94F3}"/>
              </a:ext>
            </a:extLst>
          </p:cNvPr>
          <p:cNvSpPr>
            <a:spLocks noGrp="1"/>
          </p:cNvSpPr>
          <p:nvPr/>
        </p:nvSpPr>
        <p:spPr>
          <a:xfrm>
            <a:off x="685800" y="1828800"/>
            <a:ext cx="7000875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43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43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a　e　i　o　u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19E3DCC-48C3-4E05-B11B-5012F19E8C7F}"/>
              </a:ext>
            </a:extLst>
          </p:cNvPr>
          <p:cNvSpPr>
            <a:spLocks noGrp="1"/>
          </p:cNvSpPr>
          <p:nvPr/>
        </p:nvSpPr>
        <p:spPr>
          <a:xfrm>
            <a:off x="685800" y="2743200"/>
            <a:ext cx="7000875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7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7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ア　エ　イ　オ　ウ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30271291-E60B-4863-8346-640851093884}"/>
              </a:ext>
            </a:extLst>
          </p:cNvPr>
          <p:cNvSpPr>
            <a:spLocks noGrp="1"/>
          </p:cNvSpPr>
          <p:nvPr/>
        </p:nvSpPr>
        <p:spPr>
          <a:xfrm>
            <a:off x="685800" y="3562350"/>
            <a:ext cx="700087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音声は5つの母音を、同じ順番で2回読みます。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BF791A95-F692-44B2-9934-741BF18B6F79}"/>
              </a:ext>
            </a:extLst>
          </p:cNvPr>
          <p:cNvSpPr>
            <a:spLocks noGrp="1"/>
          </p:cNvSpPr>
          <p:nvPr/>
        </p:nvSpPr>
        <p:spPr>
          <a:xfrm>
            <a:off x="685800" y="4067175"/>
            <a:ext cx="700087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1回目は聞き、2回目は1音ずつ止めてまねます。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AED39F58-052B-4155-9E35-1B231F8FA63D}"/>
              </a:ext>
            </a:extLst>
          </p:cNvPr>
          <p:cNvSpPr>
            <a:spLocks noGrp="1"/>
          </p:cNvSpPr>
          <p:nvPr/>
        </p:nvSpPr>
        <p:spPr>
          <a:xfrm>
            <a:off x="685800" y="4572000"/>
            <a:ext cx="700087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口の開き方と唇の形を少し意識して、短くはっきり。</a:t>
            </a:r>
          </a:p>
        </p:txBody>
      </p:sp>
      <p:pic>
        <p:nvPicPr>
          <p:cNvPr id="30" name="図 29"/>
          <p:cNvPicPr>
            <a:picLocks noChangeAspect="1"/>
          </p:cNvPicPr>
          <p:nvPr/>
        </p:nvPicPr>
        <p:blipFill>
          <a:blip r:embed="rId5"/>
          <a:srcRect t="5882" b="5882"/>
          <a:stretch>
            <a:fillRect/>
          </a:stretch>
        </p:blipFill>
        <p:spPr>
          <a:xfrm>
            <a:off x="8239125" y="1666875"/>
            <a:ext cx="3238500" cy="3571875"/>
          </a:xfrm>
          <a:prstGeom prst="rect">
            <a:avLst/>
          </a:prstGeom>
        </p:spPr>
      </p:pic>
      <p:pic>
        <p:nvPicPr>
          <p:cNvPr id="900" name="02_five_vowels.mp3" descr="音声02：スペイン語の男性合成音声">
            <a:hlinkClick r:id="" action="ppaction://media"/>
            <a:extLst>
              <a:ext uri="{FF2B5EF4-FFF2-40B4-BE49-F238E27FC236}">
                <a16:creationId xmlns:a16="http://schemas.microsoft.com/office/drawing/2014/main" id="{63822FCF-1C86-5B29-9CE4-6530C4C7D2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63250" y="5295900"/>
            <a:ext cx="552450" cy="552450"/>
          </a:xfrm>
          <a:prstGeom prst="rect">
            <a:avLst/>
          </a:prstGeom>
        </p:spPr>
      </p:pic>
      <p:pic>
        <p:nvPicPr>
          <p:cNvPr id="901" name="SI_SC_Logo_Interior" descr="SOCIEDAD INTERCULTURAL, S.C.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58425" y="647700"/>
            <a:ext cx="1666875" cy="4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71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42" fill="hold"/>
                                        <p:tgtEl>
                                          <p:spTgt spid="9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0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9AE8A99-F7A1-48B7-9906-D2AF69B84805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メキシコ赴任前スペイン語　DAY 1-A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A4736A6-7313-4D30-93C5-52B0BFD3CC18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hを発音しない読み方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7946BE75-C21B-44EF-90CA-72BB12109FE7}"/>
              </a:ext>
            </a:extLst>
          </p:cNvPr>
          <p:cNvSpPr>
            <a:spLocks noGrp="1"/>
          </p:cNvSpPr>
          <p:nvPr/>
        </p:nvSpPr>
        <p:spPr>
          <a:xfrm>
            <a:off x="9477375" y="28575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Lesson　6 / 19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FF89BA20-BA49-49D9-BC33-9D2B36FB0D38}"/>
              </a:ext>
            </a:extLst>
          </p:cNvPr>
          <p:cNvSpPr>
            <a:spLocks noGrp="1"/>
          </p:cNvSpPr>
          <p:nvPr/>
        </p:nvSpPr>
        <p:spPr>
          <a:xfrm>
            <a:off x="685800" y="6191250"/>
            <a:ext cx="106203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カタカナは目安です。「ホラ」「ホテル」と日本語のまま読まず、音声を聞いて2回まねます。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8D455422-8516-4893-91BF-8335F518D5E6}"/>
              </a:ext>
            </a:extLst>
          </p:cNvPr>
          <p:cNvSpPr>
            <a:spLocks noGrp="1"/>
          </p:cNvSpPr>
          <p:nvPr/>
        </p:nvSpPr>
        <p:spPr>
          <a:xfrm>
            <a:off x="10191750" y="5895975"/>
            <a:ext cx="1619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6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音声 03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091526D-12A1-4FD8-9D4B-FE8C27C15208}"/>
              </a:ext>
            </a:extLst>
          </p:cNvPr>
          <p:cNvSpPr>
            <a:spLocks noGrp="1"/>
          </p:cNvSpPr>
          <p:nvPr/>
        </p:nvSpPr>
        <p:spPr>
          <a:xfrm>
            <a:off x="685800" y="1809750"/>
            <a:ext cx="70485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2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Hola.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B70B2E69-24E8-4CEB-8D8A-294B74FE3E71}"/>
              </a:ext>
            </a:extLst>
          </p:cNvPr>
          <p:cNvSpPr>
            <a:spLocks noGrp="1"/>
          </p:cNvSpPr>
          <p:nvPr/>
        </p:nvSpPr>
        <p:spPr>
          <a:xfrm>
            <a:off x="685800" y="2238375"/>
            <a:ext cx="7048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こんにちは。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B26B83A-7D04-4470-9B59-8406C51662AF}"/>
              </a:ext>
            </a:extLst>
          </p:cNvPr>
          <p:cNvSpPr>
            <a:spLocks noGrp="1"/>
          </p:cNvSpPr>
          <p:nvPr/>
        </p:nvSpPr>
        <p:spPr>
          <a:xfrm>
            <a:off x="685800" y="3162300"/>
            <a:ext cx="70485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2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hotel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D1F1E87A-C018-49B9-BF33-1AC60EFF5A46}"/>
              </a:ext>
            </a:extLst>
          </p:cNvPr>
          <p:cNvSpPr>
            <a:spLocks noGrp="1"/>
          </p:cNvSpPr>
          <p:nvPr/>
        </p:nvSpPr>
        <p:spPr>
          <a:xfrm>
            <a:off x="685800" y="3590925"/>
            <a:ext cx="7048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ホテル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8D74E588-F2D2-4181-9E5F-C83EF4334EB7}"/>
              </a:ext>
            </a:extLst>
          </p:cNvPr>
          <p:cNvSpPr>
            <a:spLocks noGrp="1"/>
          </p:cNvSpPr>
          <p:nvPr/>
        </p:nvSpPr>
        <p:spPr>
          <a:xfrm>
            <a:off x="685800" y="4524375"/>
            <a:ext cx="695325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この2語のhは発音しません。</a:t>
            </a: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3AB73D4C-EAA2-4D02-ABCC-446C02848E82}"/>
              </a:ext>
            </a:extLst>
          </p:cNvPr>
          <p:cNvSpPr>
            <a:spLocks noGrp="1"/>
          </p:cNvSpPr>
          <p:nvPr/>
        </p:nvSpPr>
        <p:spPr>
          <a:xfrm>
            <a:off x="685800" y="4943475"/>
            <a:ext cx="695325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Holaは「オラ</a:t>
            </a:r>
            <a:r>
              <a:rPr sz="1800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」、</a:t>
            </a:r>
            <a:r>
              <a:rPr sz="180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hotelは「オテル」に近い音です</a:t>
            </a:r>
            <a:r>
              <a:rPr sz="1800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。</a:t>
            </a:r>
          </a:p>
        </p:txBody>
      </p:sp>
      <p:pic>
        <p:nvPicPr>
          <p:cNvPr id="33" name="図 32"/>
          <p:cNvPicPr>
            <a:picLocks noChangeAspect="1"/>
          </p:cNvPicPr>
          <p:nvPr/>
        </p:nvPicPr>
        <p:blipFill>
          <a:blip r:embed="rId5"/>
          <a:srcRect t="7763" b="7763"/>
          <a:stretch>
            <a:fillRect/>
          </a:stretch>
        </p:blipFill>
        <p:spPr>
          <a:xfrm>
            <a:off x="8096250" y="1619250"/>
            <a:ext cx="3429000" cy="3619500"/>
          </a:xfrm>
          <a:prstGeom prst="rect">
            <a:avLst/>
          </a:prstGeom>
        </p:spPr>
      </p:pic>
      <p:pic>
        <p:nvPicPr>
          <p:cNvPr id="900" name="03_silent_h.mp3" descr="音声03：スペイン語の男性合成音声">
            <a:hlinkClick r:id="" action="ppaction://media"/>
            <a:extLst>
              <a:ext uri="{FF2B5EF4-FFF2-40B4-BE49-F238E27FC236}">
                <a16:creationId xmlns:a16="http://schemas.microsoft.com/office/drawing/2014/main" id="{E4755E40-B527-5171-8399-0D58198666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63250" y="5295900"/>
            <a:ext cx="552450" cy="552450"/>
          </a:xfrm>
          <a:prstGeom prst="rect">
            <a:avLst/>
          </a:prstGeom>
        </p:spPr>
      </p:pic>
      <p:pic>
        <p:nvPicPr>
          <p:cNvPr id="901" name="SI_SC_Logo_Interior" descr="SOCIEDAD INTERCULTURAL, S.C.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58425" y="647700"/>
            <a:ext cx="1666875" cy="4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127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46" fill="hold"/>
                                        <p:tgtEl>
                                          <p:spTgt spid="9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0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7DD18D08-EA54-4653-B722-1B4F1E5F1104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メキシコ赴任前スペイン語　DAY 1-A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45B497A-6636-4C9B-A8B1-A9D05FB45628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ñとjの音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0F587E2C-410E-41C8-A15C-80604AF7E3A4}"/>
              </a:ext>
            </a:extLst>
          </p:cNvPr>
          <p:cNvSpPr>
            <a:spLocks noGrp="1"/>
          </p:cNvSpPr>
          <p:nvPr/>
        </p:nvSpPr>
        <p:spPr>
          <a:xfrm>
            <a:off x="9477375" y="28575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Lesson　7 / 19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1990F237-6A87-401C-B610-D2804C239FF0}"/>
              </a:ext>
            </a:extLst>
          </p:cNvPr>
          <p:cNvSpPr>
            <a:spLocks noGrp="1"/>
          </p:cNvSpPr>
          <p:nvPr/>
        </p:nvSpPr>
        <p:spPr>
          <a:xfrm>
            <a:off x="685800" y="6191250"/>
            <a:ext cx="106203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Japónはóを含む後半を強めに読みます。ñをnと区別し、音声を手本にします。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B605899E-34B6-4570-88A1-5F9892372185}"/>
              </a:ext>
            </a:extLst>
          </p:cNvPr>
          <p:cNvSpPr>
            <a:spLocks noGrp="1"/>
          </p:cNvSpPr>
          <p:nvPr/>
        </p:nvSpPr>
        <p:spPr>
          <a:xfrm>
            <a:off x="10191750" y="5895975"/>
            <a:ext cx="1619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6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音声 04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102BA12D-9FB5-4BD8-ABA6-080C20449B52}"/>
              </a:ext>
            </a:extLst>
          </p:cNvPr>
          <p:cNvSpPr>
            <a:spLocks noGrp="1"/>
          </p:cNvSpPr>
          <p:nvPr/>
        </p:nvSpPr>
        <p:spPr>
          <a:xfrm>
            <a:off x="685800" y="1809750"/>
            <a:ext cx="70485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2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español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6B0FAA2-04A3-470A-84A7-7001B83F7635}"/>
              </a:ext>
            </a:extLst>
          </p:cNvPr>
          <p:cNvSpPr>
            <a:spLocks noGrp="1"/>
          </p:cNvSpPr>
          <p:nvPr/>
        </p:nvSpPr>
        <p:spPr>
          <a:xfrm>
            <a:off x="685800" y="2238375"/>
            <a:ext cx="7048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スペイン語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6D64A68-10EF-4A49-A5A3-801EE24B7467}"/>
              </a:ext>
            </a:extLst>
          </p:cNvPr>
          <p:cNvSpPr>
            <a:spLocks noGrp="1"/>
          </p:cNvSpPr>
          <p:nvPr/>
        </p:nvSpPr>
        <p:spPr>
          <a:xfrm>
            <a:off x="685800" y="3162300"/>
            <a:ext cx="70485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2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Japón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BAE736D8-BAEF-4B1C-8319-6689EE6DD2A7}"/>
              </a:ext>
            </a:extLst>
          </p:cNvPr>
          <p:cNvSpPr>
            <a:spLocks noGrp="1"/>
          </p:cNvSpPr>
          <p:nvPr/>
        </p:nvSpPr>
        <p:spPr>
          <a:xfrm>
            <a:off x="685800" y="3590925"/>
            <a:ext cx="7048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日本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BD9F0AD2-2F4D-4614-B6FA-DEF8C8957CAC}"/>
              </a:ext>
            </a:extLst>
          </p:cNvPr>
          <p:cNvSpPr>
            <a:spLocks noGrp="1"/>
          </p:cNvSpPr>
          <p:nvPr/>
        </p:nvSpPr>
        <p:spPr>
          <a:xfrm>
            <a:off x="685800" y="4524375"/>
            <a:ext cx="695325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españolのñoは「ニョ」に近い音です</a:t>
            </a:r>
            <a:r>
              <a:rPr sz="1800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。</a:t>
            </a: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7F0D4519-DF9F-4592-BE27-BE46925801FB}"/>
              </a:ext>
            </a:extLst>
          </p:cNvPr>
          <p:cNvSpPr>
            <a:spLocks noGrp="1"/>
          </p:cNvSpPr>
          <p:nvPr/>
        </p:nvSpPr>
        <p:spPr>
          <a:xfrm>
            <a:off x="685800" y="4943475"/>
            <a:ext cx="695325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Japónのjは、ハ行に近い息の音です</a:t>
            </a:r>
            <a:r>
              <a:rPr sz="1800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。</a:t>
            </a:r>
          </a:p>
        </p:txBody>
      </p:sp>
      <p:pic>
        <p:nvPicPr>
          <p:cNvPr id="33" name="図 32"/>
          <p:cNvPicPr>
            <a:picLocks noChangeAspect="1"/>
          </p:cNvPicPr>
          <p:nvPr/>
        </p:nvPicPr>
        <p:blipFill>
          <a:blip r:embed="rId5"/>
          <a:srcRect l="5000" r="5000"/>
          <a:stretch>
            <a:fillRect/>
          </a:stretch>
        </p:blipFill>
        <p:spPr>
          <a:xfrm>
            <a:off x="8096250" y="2000250"/>
            <a:ext cx="3429000" cy="2857500"/>
          </a:xfrm>
          <a:prstGeom prst="rect">
            <a:avLst/>
          </a:prstGeom>
        </p:spPr>
      </p:pic>
      <p:pic>
        <p:nvPicPr>
          <p:cNvPr id="900" name="04_enye_and_j.mp3" descr="音声04：スペイン語の男性合成音声">
            <a:hlinkClick r:id="" action="ppaction://media"/>
            <a:extLst>
              <a:ext uri="{FF2B5EF4-FFF2-40B4-BE49-F238E27FC236}">
                <a16:creationId xmlns:a16="http://schemas.microsoft.com/office/drawing/2014/main" id="{684CE923-2D44-5986-9037-5752F6C61B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63250" y="5295900"/>
            <a:ext cx="552450" cy="552450"/>
          </a:xfrm>
          <a:prstGeom prst="rect">
            <a:avLst/>
          </a:prstGeom>
        </p:spPr>
      </p:pic>
      <p:pic>
        <p:nvPicPr>
          <p:cNvPr id="901" name="SI_SC_Logo_Interior" descr="SOCIEDAD INTERCULTURAL, S.C.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58425" y="647700"/>
            <a:ext cx="1666875" cy="4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290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73" fill="hold"/>
                                        <p:tgtEl>
                                          <p:spTgt spid="9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0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09BB7369-3E00-47E4-9A86-0575CFD0B347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メキシコ赴任前スペイン語　DAY 1-A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959BF27-4718-4EE8-8F57-1B0B31624B4E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時間帯に合う挨拶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E2E31A6B-B396-46D0-BD7B-B579E57F7DFC}"/>
              </a:ext>
            </a:extLst>
          </p:cNvPr>
          <p:cNvSpPr>
            <a:spLocks noGrp="1"/>
          </p:cNvSpPr>
          <p:nvPr/>
        </p:nvSpPr>
        <p:spPr>
          <a:xfrm>
            <a:off x="9477375" y="28575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Lesson　8 / 19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19EC27B-7D33-4A4E-B818-FC7FAF738256}"/>
              </a:ext>
            </a:extLst>
          </p:cNvPr>
          <p:cNvSpPr>
            <a:spLocks noGrp="1"/>
          </p:cNvSpPr>
          <p:nvPr/>
        </p:nvSpPr>
        <p:spPr>
          <a:xfrm>
            <a:off x="685800" y="6191250"/>
            <a:ext cx="106203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 dirty="0" err="1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時間帯の切り替わりには地域差があります。迷ったときはHola.も使えます</a:t>
            </a:r>
            <a:r>
              <a:rPr sz="1350" b="0" dirty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。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9655AA1A-61B1-4E06-9E78-E33A6F6C58F6}"/>
              </a:ext>
            </a:extLst>
          </p:cNvPr>
          <p:cNvSpPr>
            <a:spLocks noGrp="1"/>
          </p:cNvSpPr>
          <p:nvPr/>
        </p:nvSpPr>
        <p:spPr>
          <a:xfrm>
            <a:off x="10191750" y="5895975"/>
            <a:ext cx="1619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6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音声 05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F38E87FA-52C4-42E0-B489-B6B04075C461}"/>
              </a:ext>
            </a:extLst>
          </p:cNvPr>
          <p:cNvSpPr>
            <a:spLocks noGrp="1"/>
          </p:cNvSpPr>
          <p:nvPr/>
        </p:nvSpPr>
        <p:spPr>
          <a:xfrm>
            <a:off x="685800" y="1809750"/>
            <a:ext cx="70485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2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Hola.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4D4E500B-12E9-4574-B72C-88648CFFA457}"/>
              </a:ext>
            </a:extLst>
          </p:cNvPr>
          <p:cNvSpPr>
            <a:spLocks noGrp="1"/>
          </p:cNvSpPr>
          <p:nvPr/>
        </p:nvSpPr>
        <p:spPr>
          <a:xfrm>
            <a:off x="685800" y="2238375"/>
            <a:ext cx="7048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こんにちは。（時間帯を問わず）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F1589A75-194B-4052-9E64-90182470CFF2}"/>
              </a:ext>
            </a:extLst>
          </p:cNvPr>
          <p:cNvSpPr>
            <a:spLocks noGrp="1"/>
          </p:cNvSpPr>
          <p:nvPr/>
        </p:nvSpPr>
        <p:spPr>
          <a:xfrm>
            <a:off x="685800" y="2676525"/>
            <a:ext cx="70485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2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Buenos días.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D4711F13-35C8-4EAF-A4E4-C7EBFB33B5F7}"/>
              </a:ext>
            </a:extLst>
          </p:cNvPr>
          <p:cNvSpPr>
            <a:spLocks noGrp="1"/>
          </p:cNvSpPr>
          <p:nvPr/>
        </p:nvSpPr>
        <p:spPr>
          <a:xfrm>
            <a:off x="685800" y="3105150"/>
            <a:ext cx="7048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おはようございます。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F465110F-B2A8-4E80-9495-23235BD36121}"/>
              </a:ext>
            </a:extLst>
          </p:cNvPr>
          <p:cNvSpPr>
            <a:spLocks noGrp="1"/>
          </p:cNvSpPr>
          <p:nvPr/>
        </p:nvSpPr>
        <p:spPr>
          <a:xfrm>
            <a:off x="685800" y="3543300"/>
            <a:ext cx="70485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2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Buenas tardes.</a:t>
            </a: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C226B41D-DBC7-4913-BA35-535D414C57C0}"/>
              </a:ext>
            </a:extLst>
          </p:cNvPr>
          <p:cNvSpPr>
            <a:spLocks noGrp="1"/>
          </p:cNvSpPr>
          <p:nvPr/>
        </p:nvSpPr>
        <p:spPr>
          <a:xfrm>
            <a:off x="685800" y="3971925"/>
            <a:ext cx="7048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こんにちは。（午後）</a:t>
            </a: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0E652B86-25A8-47B6-9CDB-FBAB1B0C758A}"/>
              </a:ext>
            </a:extLst>
          </p:cNvPr>
          <p:cNvSpPr>
            <a:spLocks noGrp="1"/>
          </p:cNvSpPr>
          <p:nvPr/>
        </p:nvSpPr>
        <p:spPr>
          <a:xfrm>
            <a:off x="685800" y="4410075"/>
            <a:ext cx="70485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2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Buenas noches.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B51F95D2-C043-4667-BA63-B8EABA70A08F}"/>
              </a:ext>
            </a:extLst>
          </p:cNvPr>
          <p:cNvSpPr>
            <a:spLocks noGrp="1"/>
          </p:cNvSpPr>
          <p:nvPr/>
        </p:nvSpPr>
        <p:spPr>
          <a:xfrm>
            <a:off x="685800" y="4838700"/>
            <a:ext cx="7048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こんばんは。（夜の挨拶）</a:t>
            </a:r>
          </a:p>
        </p:txBody>
      </p:sp>
      <p:pic>
        <p:nvPicPr>
          <p:cNvPr id="37" name="図 36"/>
          <p:cNvPicPr>
            <a:picLocks noChangeAspect="1"/>
          </p:cNvPicPr>
          <p:nvPr/>
        </p:nvPicPr>
        <p:blipFill>
          <a:blip r:embed="rId5"/>
          <a:srcRect t="7778" b="7778"/>
          <a:stretch>
            <a:fillRect/>
          </a:stretch>
        </p:blipFill>
        <p:spPr>
          <a:xfrm>
            <a:off x="8096250" y="1619250"/>
            <a:ext cx="3429000" cy="3619500"/>
          </a:xfrm>
          <a:prstGeom prst="rect">
            <a:avLst/>
          </a:prstGeom>
        </p:spPr>
      </p:pic>
      <p:pic>
        <p:nvPicPr>
          <p:cNvPr id="900" name="05_greetings.mp3" descr="音声05：スペイン語の男性合成音声">
            <a:hlinkClick r:id="" action="ppaction://media"/>
            <a:extLst>
              <a:ext uri="{FF2B5EF4-FFF2-40B4-BE49-F238E27FC236}">
                <a16:creationId xmlns:a16="http://schemas.microsoft.com/office/drawing/2014/main" id="{31DFC1E8-BFE2-55CC-9981-10528C9099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63250" y="5295900"/>
            <a:ext cx="552450" cy="552450"/>
          </a:xfrm>
          <a:prstGeom prst="rect">
            <a:avLst/>
          </a:prstGeom>
        </p:spPr>
      </p:pic>
      <p:pic>
        <p:nvPicPr>
          <p:cNvPr id="901" name="SI_SC_Logo_Interior" descr="SOCIEDAD INTERCULTURAL, S.C.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58425" y="647700"/>
            <a:ext cx="1666875" cy="4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599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04" fill="hold"/>
                                        <p:tgtEl>
                                          <p:spTgt spid="9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0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45A20473-B356-4682-9A36-50D001D7E185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メキシコ赴任前スペイン語　DAY 1-A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E320AC5C-79C6-48C5-B0D1-936C3F1130D1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自分の名前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E2384762-79B5-4E64-B46F-C4D224CB7627}"/>
              </a:ext>
            </a:extLst>
          </p:cNvPr>
          <p:cNvSpPr>
            <a:spLocks noGrp="1"/>
          </p:cNvSpPr>
          <p:nvPr/>
        </p:nvSpPr>
        <p:spPr>
          <a:xfrm>
            <a:off x="9477375" y="28575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Lesson　9 / 19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0D1DED2E-61B2-4D62-9F45-F68A29F5CC37}"/>
              </a:ext>
            </a:extLst>
          </p:cNvPr>
          <p:cNvSpPr>
            <a:spLocks noGrp="1"/>
          </p:cNvSpPr>
          <p:nvPr/>
        </p:nvSpPr>
        <p:spPr>
          <a:xfrm>
            <a:off x="685800" y="6191250"/>
            <a:ext cx="106203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 dirty="0" err="1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まず音声をまね、次に自分の名前で言います。ここでは動詞の活用表は覚えなくて構いません</a:t>
            </a:r>
            <a:r>
              <a:rPr sz="1350" b="0" dirty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。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47F4C5A2-A188-46D5-99C0-6475B654B359}"/>
              </a:ext>
            </a:extLst>
          </p:cNvPr>
          <p:cNvSpPr>
            <a:spLocks noGrp="1"/>
          </p:cNvSpPr>
          <p:nvPr/>
        </p:nvSpPr>
        <p:spPr>
          <a:xfrm>
            <a:off x="10191750" y="5895975"/>
            <a:ext cx="1619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6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音声 06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AECD8206-B2C9-41D8-BCA6-81EAEC4BE7F2}"/>
              </a:ext>
            </a:extLst>
          </p:cNvPr>
          <p:cNvSpPr>
            <a:spLocks noGrp="1"/>
          </p:cNvSpPr>
          <p:nvPr/>
        </p:nvSpPr>
        <p:spPr>
          <a:xfrm>
            <a:off x="685800" y="1809750"/>
            <a:ext cx="70485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2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Soy Hiroshi Tanaka.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BA902378-F1E7-4F28-86D3-07501F304DFE}"/>
              </a:ext>
            </a:extLst>
          </p:cNvPr>
          <p:cNvSpPr>
            <a:spLocks noGrp="1"/>
          </p:cNvSpPr>
          <p:nvPr/>
        </p:nvSpPr>
        <p:spPr>
          <a:xfrm>
            <a:off x="685800" y="2238375"/>
            <a:ext cx="7048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Hiroshi Tanakaです。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7239C79C-5DB5-4329-889F-34A3B74D1980}"/>
              </a:ext>
            </a:extLst>
          </p:cNvPr>
          <p:cNvSpPr>
            <a:spLocks noGrp="1"/>
          </p:cNvSpPr>
          <p:nvPr/>
        </p:nvSpPr>
        <p:spPr>
          <a:xfrm>
            <a:off x="685800" y="3162300"/>
            <a:ext cx="70485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2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Hola. Soy Hiroshi Tanaka.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1052ECAD-0598-4EA5-835B-10B14D4A058F}"/>
              </a:ext>
            </a:extLst>
          </p:cNvPr>
          <p:cNvSpPr>
            <a:spLocks noGrp="1"/>
          </p:cNvSpPr>
          <p:nvPr/>
        </p:nvSpPr>
        <p:spPr>
          <a:xfrm>
            <a:off x="685800" y="3590925"/>
            <a:ext cx="7048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こんにちは。Hiroshi Tanakaです。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652EE0E4-E45C-4DC0-AB8E-1D9B62770B73}"/>
              </a:ext>
            </a:extLst>
          </p:cNvPr>
          <p:cNvSpPr>
            <a:spLocks noGrp="1"/>
          </p:cNvSpPr>
          <p:nvPr/>
        </p:nvSpPr>
        <p:spPr>
          <a:xfrm>
            <a:off x="685800" y="4524375"/>
            <a:ext cx="695325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Soyの後ろに、自分の名前を入れます。</a:t>
            </a: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9CB5C7D4-5F45-4FFA-884C-3E92870A0809}"/>
              </a:ext>
            </a:extLst>
          </p:cNvPr>
          <p:cNvSpPr>
            <a:spLocks noGrp="1"/>
          </p:cNvSpPr>
          <p:nvPr/>
        </p:nvSpPr>
        <p:spPr>
          <a:xfrm>
            <a:off x="685800" y="4943475"/>
            <a:ext cx="695325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名前は相手に聞き取りやすい速さで伝えます。</a:t>
            </a:r>
          </a:p>
        </p:txBody>
      </p:sp>
      <p:pic>
        <p:nvPicPr>
          <p:cNvPr id="33" name="図 32"/>
          <p:cNvPicPr>
            <a:picLocks noChangeAspect="1"/>
          </p:cNvPicPr>
          <p:nvPr/>
        </p:nvPicPr>
        <p:blipFill>
          <a:blip r:embed="rId5"/>
          <a:srcRect t="7778" b="7778"/>
          <a:stretch>
            <a:fillRect/>
          </a:stretch>
        </p:blipFill>
        <p:spPr>
          <a:xfrm>
            <a:off x="8096250" y="1619250"/>
            <a:ext cx="3429000" cy="3619500"/>
          </a:xfrm>
          <a:prstGeom prst="rect">
            <a:avLst/>
          </a:prstGeom>
        </p:spPr>
      </p:pic>
      <p:pic>
        <p:nvPicPr>
          <p:cNvPr id="900" name="06_my_name.mp3" descr="音声06：スペイン語の男性合成音声">
            <a:hlinkClick r:id="" action="ppaction://media"/>
            <a:extLst>
              <a:ext uri="{FF2B5EF4-FFF2-40B4-BE49-F238E27FC236}">
                <a16:creationId xmlns:a16="http://schemas.microsoft.com/office/drawing/2014/main" id="{07E250BB-2CA0-5573-8E01-974EAFCAA5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63250" y="5295900"/>
            <a:ext cx="552450" cy="552450"/>
          </a:xfrm>
          <a:prstGeom prst="rect">
            <a:avLst/>
          </a:prstGeom>
        </p:spPr>
      </p:pic>
      <p:pic>
        <p:nvPicPr>
          <p:cNvPr id="901" name="SI_SC_Logo_Interior" descr="SOCIEDAD INTERCULTURAL, S.C.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58425" y="647700"/>
            <a:ext cx="1666875" cy="4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555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95" fill="hold"/>
                                        <p:tgtEl>
                                          <p:spTgt spid="9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00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4C85DC9-B97E-417B-A5FC-DCC140BCA2C2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メキシコ赴任前スペイン語　DAY 1-A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D1316AC-68CD-4EA7-BD0E-4D60F2A81BE0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出身を伝える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1FAF3CD6-999C-4F8B-B7A3-FF88C283B4F1}"/>
              </a:ext>
            </a:extLst>
          </p:cNvPr>
          <p:cNvSpPr>
            <a:spLocks noGrp="1"/>
          </p:cNvSpPr>
          <p:nvPr/>
        </p:nvSpPr>
        <p:spPr>
          <a:xfrm>
            <a:off x="9477375" y="28575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Lesson　10 / 19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8CB51914-007C-4BDC-8BFF-7172224D4E69}"/>
              </a:ext>
            </a:extLst>
          </p:cNvPr>
          <p:cNvSpPr>
            <a:spLocks noGrp="1"/>
          </p:cNvSpPr>
          <p:nvPr/>
        </p:nvSpPr>
        <p:spPr>
          <a:xfrm>
            <a:off x="685800" y="6191250"/>
            <a:ext cx="106203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ustedは丁寧な「あなた」です。Soy＋名前と、Soy de＋出身を区別します。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BC0A1949-090A-4581-A4F1-AC2D18AD1E26}"/>
              </a:ext>
            </a:extLst>
          </p:cNvPr>
          <p:cNvSpPr>
            <a:spLocks noGrp="1"/>
          </p:cNvSpPr>
          <p:nvPr/>
        </p:nvSpPr>
        <p:spPr>
          <a:xfrm>
            <a:off x="10191750" y="5895975"/>
            <a:ext cx="1619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6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音声 07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D912904-33F5-46B7-BD81-28B6D35A8985}"/>
              </a:ext>
            </a:extLst>
          </p:cNvPr>
          <p:cNvSpPr>
            <a:spLocks noGrp="1"/>
          </p:cNvSpPr>
          <p:nvPr/>
        </p:nvSpPr>
        <p:spPr>
          <a:xfrm>
            <a:off x="685800" y="1809750"/>
            <a:ext cx="70485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2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¿De dónde es usted?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49EB58C0-79CF-41BD-8A88-9FABE31FEBD3}"/>
              </a:ext>
            </a:extLst>
          </p:cNvPr>
          <p:cNvSpPr>
            <a:spLocks noGrp="1"/>
          </p:cNvSpPr>
          <p:nvPr/>
        </p:nvSpPr>
        <p:spPr>
          <a:xfrm>
            <a:off x="685800" y="2238375"/>
            <a:ext cx="7048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どちらのご出身ですか？（相手）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F69EC330-5D7F-47DB-AF93-F9D30A9DEA81}"/>
              </a:ext>
            </a:extLst>
          </p:cNvPr>
          <p:cNvSpPr>
            <a:spLocks noGrp="1"/>
          </p:cNvSpPr>
          <p:nvPr/>
        </p:nvSpPr>
        <p:spPr>
          <a:xfrm>
            <a:off x="685800" y="3162300"/>
            <a:ext cx="70485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2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Soy de Japón.</a:t>
            </a: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9583A6D7-3FA9-4367-808C-DC6A920E340B}"/>
              </a:ext>
            </a:extLst>
          </p:cNvPr>
          <p:cNvSpPr>
            <a:spLocks noGrp="1"/>
          </p:cNvSpPr>
          <p:nvPr/>
        </p:nvSpPr>
        <p:spPr>
          <a:xfrm>
            <a:off x="685800" y="3590925"/>
            <a:ext cx="7048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日本出身です。（自分）</a:t>
            </a: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B0DD7025-3D6F-416E-AFBE-110323A96E57}"/>
              </a:ext>
            </a:extLst>
          </p:cNvPr>
          <p:cNvSpPr>
            <a:spLocks noGrp="1"/>
          </p:cNvSpPr>
          <p:nvPr/>
        </p:nvSpPr>
        <p:spPr>
          <a:xfrm>
            <a:off x="685800" y="4524375"/>
            <a:ext cx="695325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Soy deの後ろに、出身の国や場所を入れます。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18418418-E047-468A-AF62-7BE7FB5FB215}"/>
              </a:ext>
            </a:extLst>
          </p:cNvPr>
          <p:cNvSpPr>
            <a:spLocks noGrp="1"/>
          </p:cNvSpPr>
          <p:nvPr/>
        </p:nvSpPr>
        <p:spPr>
          <a:xfrm>
            <a:off x="685800" y="4943475"/>
            <a:ext cx="695325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ここでは、日本出身の設定で練習します。</a:t>
            </a:r>
          </a:p>
        </p:txBody>
      </p:sp>
      <p:pic>
        <p:nvPicPr>
          <p:cNvPr id="900" name="07_where_from.mp3" descr="音声07：スペイン語の男性合成音声">
            <a:hlinkClick r:id="" action="ppaction://media"/>
            <a:extLst>
              <a:ext uri="{FF2B5EF4-FFF2-40B4-BE49-F238E27FC236}">
                <a16:creationId xmlns:a16="http://schemas.microsoft.com/office/drawing/2014/main" id="{31C5D1FE-5365-5A73-B5E6-408D631003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63250" y="5295900"/>
            <a:ext cx="552450" cy="552450"/>
          </a:xfrm>
          <a:prstGeom prst="rect">
            <a:avLst/>
          </a:prstGeom>
        </p:spPr>
      </p:pic>
      <p:pic>
        <p:nvPicPr>
          <p:cNvPr id="901" name="SI_SC_Logo_Interior" descr="SOCIEDAD INTERCULTURAL, S.C.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58425" y="647700"/>
            <a:ext cx="1666875" cy="4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796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08" fill="hold"/>
                                        <p:tgtEl>
                                          <p:spTgt spid="9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00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D7BF49EB-A19C-49B8-A8B6-0BFCD2BD48E9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メキシコ赴任前スペイン語　DAY 1-A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6A8EED5-42B2-4F9E-80BB-D66F44B25A0A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初めまして、と返事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9044E609-F739-403F-8E91-5E1AAFD2D5FE}"/>
              </a:ext>
            </a:extLst>
          </p:cNvPr>
          <p:cNvSpPr>
            <a:spLocks noGrp="1"/>
          </p:cNvSpPr>
          <p:nvPr/>
        </p:nvSpPr>
        <p:spPr>
          <a:xfrm>
            <a:off x="9477375" y="28575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Lesson　11 / 19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61372C5F-6597-45D5-AF3F-1AF42588E8FD}"/>
              </a:ext>
            </a:extLst>
          </p:cNvPr>
          <p:cNvSpPr>
            <a:spLocks noGrp="1"/>
          </p:cNvSpPr>
          <p:nvPr/>
        </p:nvSpPr>
        <p:spPr>
          <a:xfrm>
            <a:off x="685800" y="6191250"/>
            <a:ext cx="106203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 dirty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1回聞き、相手と自分の役を交代するつもりで2つの表現を練習します。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3084A71-AF22-4F92-8D2D-E17FE5F9736B}"/>
              </a:ext>
            </a:extLst>
          </p:cNvPr>
          <p:cNvSpPr>
            <a:spLocks noGrp="1"/>
          </p:cNvSpPr>
          <p:nvPr/>
        </p:nvSpPr>
        <p:spPr>
          <a:xfrm>
            <a:off x="10191750" y="5895975"/>
            <a:ext cx="1619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6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音声 08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96CCDE6E-7732-4BFD-A7DB-528EEF1811CD}"/>
              </a:ext>
            </a:extLst>
          </p:cNvPr>
          <p:cNvSpPr>
            <a:spLocks noGrp="1"/>
          </p:cNvSpPr>
          <p:nvPr/>
        </p:nvSpPr>
        <p:spPr>
          <a:xfrm>
            <a:off x="685800" y="1809750"/>
            <a:ext cx="70485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2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Mucho gusto.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CE473D0-9A9D-4311-93A9-0CA32978C86B}"/>
              </a:ext>
            </a:extLst>
          </p:cNvPr>
          <p:cNvSpPr>
            <a:spLocks noGrp="1"/>
          </p:cNvSpPr>
          <p:nvPr/>
        </p:nvSpPr>
        <p:spPr>
          <a:xfrm>
            <a:off x="685800" y="2238375"/>
            <a:ext cx="7048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 dirty="0" err="1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初めまして</a:t>
            </a:r>
            <a:r>
              <a:rPr sz="1800" b="0" dirty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。</a:t>
            </a:r>
            <a:r>
              <a:rPr lang="ja-MX" altLang="en-US" sz="1800" b="0" dirty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（自分）</a:t>
            </a:r>
            <a:endParaRPr sz="1800" b="0" dirty="0">
              <a:solidFill>
                <a:srgbClr val="18323C"/>
              </a:solidFill>
              <a:latin typeface="Arial Unicode MS"/>
              <a:ea typeface="Arial Unicode MS"/>
              <a:cs typeface="Arial Unicode MS"/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A6ECF010-37F2-41C8-A52A-1FBAE08AFCD9}"/>
              </a:ext>
            </a:extLst>
          </p:cNvPr>
          <p:cNvSpPr>
            <a:spLocks noGrp="1"/>
          </p:cNvSpPr>
          <p:nvPr/>
        </p:nvSpPr>
        <p:spPr>
          <a:xfrm>
            <a:off x="685800" y="3162300"/>
            <a:ext cx="17526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2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 dirty="0" err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Igualmente</a:t>
            </a:r>
            <a:r>
              <a:rPr sz="2250" b="1" dirty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.</a:t>
            </a:r>
            <a:r>
              <a:rPr lang="ja-JP" altLang="en-US" sz="22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　</a:t>
            </a:r>
            <a:endParaRPr sz="2250" dirty="0">
              <a:solidFill>
                <a:srgbClr val="007C78"/>
              </a:solidFill>
              <a:latin typeface="Arial Unicode MS"/>
              <a:ea typeface="Arial Unicode MS"/>
              <a:cs typeface="Arial Unicode MS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800F6F7A-63E0-4118-B69D-834F014B8EC3}"/>
              </a:ext>
            </a:extLst>
          </p:cNvPr>
          <p:cNvSpPr>
            <a:spLocks noGrp="1"/>
          </p:cNvSpPr>
          <p:nvPr/>
        </p:nvSpPr>
        <p:spPr>
          <a:xfrm>
            <a:off x="685800" y="3590925"/>
            <a:ext cx="7048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 dirty="0" err="1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こちらこそ</a:t>
            </a:r>
            <a:r>
              <a:rPr sz="1800" b="0" dirty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。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B6DC2FAD-347B-4940-BD58-9668B3833744}"/>
              </a:ext>
            </a:extLst>
          </p:cNvPr>
          <p:cNvSpPr>
            <a:spLocks noGrp="1"/>
          </p:cNvSpPr>
          <p:nvPr/>
        </p:nvSpPr>
        <p:spPr>
          <a:xfrm>
            <a:off x="685800" y="4524375"/>
            <a:ext cx="695325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初対面で挨拶するときにMucho gusto.を使います。</a:t>
            </a: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EF628FF3-9FCC-49ED-8BF1-7728F28F3DAD}"/>
              </a:ext>
            </a:extLst>
          </p:cNvPr>
          <p:cNvSpPr>
            <a:spLocks noGrp="1"/>
          </p:cNvSpPr>
          <p:nvPr/>
        </p:nvSpPr>
        <p:spPr>
          <a:xfrm>
            <a:off x="685800" y="4943475"/>
            <a:ext cx="695325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相手への返事はIgualmente.でも、Mucho gusto.でも構いません。</a:t>
            </a:r>
          </a:p>
        </p:txBody>
      </p:sp>
      <p:pic>
        <p:nvPicPr>
          <p:cNvPr id="33" name="図 32"/>
          <p:cNvPicPr>
            <a:picLocks noChangeAspect="1"/>
          </p:cNvPicPr>
          <p:nvPr/>
        </p:nvPicPr>
        <p:blipFill>
          <a:blip r:embed="rId5"/>
          <a:srcRect l="5000" r="5000"/>
          <a:stretch>
            <a:fillRect/>
          </a:stretch>
        </p:blipFill>
        <p:spPr>
          <a:xfrm>
            <a:off x="8096250" y="2000250"/>
            <a:ext cx="3429000" cy="2857500"/>
          </a:xfrm>
          <a:prstGeom prst="rect">
            <a:avLst/>
          </a:prstGeom>
        </p:spPr>
      </p:pic>
      <p:pic>
        <p:nvPicPr>
          <p:cNvPr id="900" name="08_nice_to_meet_you.mp3" descr="音声08：スペイン語の男性合成音声">
            <a:hlinkClick r:id="" action="ppaction://media"/>
            <a:extLst>
              <a:ext uri="{FF2B5EF4-FFF2-40B4-BE49-F238E27FC236}">
                <a16:creationId xmlns:a16="http://schemas.microsoft.com/office/drawing/2014/main" id="{07F4E0BE-877A-5ED6-A1E1-93880C8C29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63250" y="5295900"/>
            <a:ext cx="552450" cy="55245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913163E-9FBC-95CB-AEF8-9F4C61417B92}"/>
              </a:ext>
            </a:extLst>
          </p:cNvPr>
          <p:cNvSpPr txBox="1"/>
          <p:nvPr/>
        </p:nvSpPr>
        <p:spPr>
          <a:xfrm>
            <a:off x="2012950" y="3545443"/>
            <a:ext cx="1574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lang="ja-JP" altLang="en-US"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（</a:t>
            </a:r>
            <a:r>
              <a:rPr lang="ja-MX" altLang="en-US" sz="1800" b="0" dirty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相手）</a:t>
            </a:r>
            <a:endParaRPr lang="ja-JP" altLang="en-US" sz="1800" b="0" dirty="0">
              <a:solidFill>
                <a:srgbClr val="18323C"/>
              </a:solidFill>
              <a:latin typeface="Arial Unicode MS"/>
              <a:ea typeface="Arial Unicode MS"/>
              <a:cs typeface="Arial Unicode MS"/>
            </a:endParaRPr>
          </a:p>
        </p:txBody>
      </p:sp>
      <p:pic>
        <p:nvPicPr>
          <p:cNvPr id="901" name="SI_SC_Logo_Interior" descr="SOCIEDAD INTERCULTURAL, S.C.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58425" y="647700"/>
            <a:ext cx="1666875" cy="4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038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4" fill="hold"/>
                                        <p:tgtEl>
                                          <p:spTgt spid="9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00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52C5B77-D1C3-4F7A-84B8-E64B762138E1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メキシコ赴任前スペイン語　DAY 1-A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61575C2-BFF3-4886-A259-FBF9A8F80E8A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はい・いいえ・ありがとう・お願い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D7B8F254-4C8A-4CAB-983A-91CB74C46898}"/>
              </a:ext>
            </a:extLst>
          </p:cNvPr>
          <p:cNvSpPr>
            <a:spLocks noGrp="1"/>
          </p:cNvSpPr>
          <p:nvPr/>
        </p:nvSpPr>
        <p:spPr>
          <a:xfrm>
            <a:off x="9477375" y="28575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Lesson　12 / 19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1E38C18D-A21D-4A53-984C-5075A7607774}"/>
              </a:ext>
            </a:extLst>
          </p:cNvPr>
          <p:cNvSpPr>
            <a:spLocks noGrp="1"/>
          </p:cNvSpPr>
          <p:nvPr/>
        </p:nvSpPr>
        <p:spPr>
          <a:xfrm>
            <a:off x="685800" y="6191250"/>
            <a:ext cx="106203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 dirty="0" err="1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Sí.のíの印にも注目します。por</a:t>
            </a:r>
            <a:r>
              <a:rPr sz="1350" b="0" dirty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 </a:t>
            </a:r>
            <a:r>
              <a:rPr sz="1350" b="0" dirty="0" err="1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favorは依頼に添える言葉です</a:t>
            </a:r>
            <a:r>
              <a:rPr sz="1350" b="0" dirty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。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C980882-002A-441F-9F1F-AE525976717A}"/>
              </a:ext>
            </a:extLst>
          </p:cNvPr>
          <p:cNvSpPr>
            <a:spLocks noGrp="1"/>
          </p:cNvSpPr>
          <p:nvPr/>
        </p:nvSpPr>
        <p:spPr>
          <a:xfrm>
            <a:off x="10191750" y="5895975"/>
            <a:ext cx="1619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6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音声 09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8828E34F-6119-4C9E-B082-42863503DAA1}"/>
              </a:ext>
            </a:extLst>
          </p:cNvPr>
          <p:cNvSpPr>
            <a:spLocks noGrp="1"/>
          </p:cNvSpPr>
          <p:nvPr/>
        </p:nvSpPr>
        <p:spPr>
          <a:xfrm>
            <a:off x="685800" y="1809750"/>
            <a:ext cx="70485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2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Sí.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25A20E98-DED5-473D-9E12-46E2DBF3F52F}"/>
              </a:ext>
            </a:extLst>
          </p:cNvPr>
          <p:cNvSpPr>
            <a:spLocks noGrp="1"/>
          </p:cNvSpPr>
          <p:nvPr/>
        </p:nvSpPr>
        <p:spPr>
          <a:xfrm>
            <a:off x="685800" y="2238375"/>
            <a:ext cx="7048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はい。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76D18894-FD24-47C1-955D-15BAA4EA7CD8}"/>
              </a:ext>
            </a:extLst>
          </p:cNvPr>
          <p:cNvSpPr>
            <a:spLocks noGrp="1"/>
          </p:cNvSpPr>
          <p:nvPr/>
        </p:nvSpPr>
        <p:spPr>
          <a:xfrm>
            <a:off x="685800" y="2676525"/>
            <a:ext cx="70485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2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No.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740854B2-189A-45E8-B974-CFCFAAD157DF}"/>
              </a:ext>
            </a:extLst>
          </p:cNvPr>
          <p:cNvSpPr>
            <a:spLocks noGrp="1"/>
          </p:cNvSpPr>
          <p:nvPr/>
        </p:nvSpPr>
        <p:spPr>
          <a:xfrm>
            <a:off x="685800" y="3105150"/>
            <a:ext cx="7048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いいえ。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4C5E892-679B-4358-B5E2-B98364E5F8F7}"/>
              </a:ext>
            </a:extLst>
          </p:cNvPr>
          <p:cNvSpPr>
            <a:spLocks noGrp="1"/>
          </p:cNvSpPr>
          <p:nvPr/>
        </p:nvSpPr>
        <p:spPr>
          <a:xfrm>
            <a:off x="685800" y="3543300"/>
            <a:ext cx="70485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2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Gracias.</a:t>
            </a: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272DBDC4-B2CC-4772-B5B4-77F5ADEB0530}"/>
              </a:ext>
            </a:extLst>
          </p:cNvPr>
          <p:cNvSpPr>
            <a:spLocks noGrp="1"/>
          </p:cNvSpPr>
          <p:nvPr/>
        </p:nvSpPr>
        <p:spPr>
          <a:xfrm>
            <a:off x="685800" y="3971925"/>
            <a:ext cx="7048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ありがとうございます。</a:t>
            </a: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7110488C-662C-4015-AE56-38AED53EFA0F}"/>
              </a:ext>
            </a:extLst>
          </p:cNvPr>
          <p:cNvSpPr>
            <a:spLocks noGrp="1"/>
          </p:cNvSpPr>
          <p:nvPr/>
        </p:nvSpPr>
        <p:spPr>
          <a:xfrm>
            <a:off x="685800" y="4410075"/>
            <a:ext cx="70485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2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Por favor.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C1A53277-5D4F-447A-936A-4EED6C2DF7AA}"/>
              </a:ext>
            </a:extLst>
          </p:cNvPr>
          <p:cNvSpPr>
            <a:spLocks noGrp="1"/>
          </p:cNvSpPr>
          <p:nvPr/>
        </p:nvSpPr>
        <p:spPr>
          <a:xfrm>
            <a:off x="685800" y="4838700"/>
            <a:ext cx="7048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お願いします。</a:t>
            </a:r>
          </a:p>
        </p:txBody>
      </p:sp>
      <p:pic>
        <p:nvPicPr>
          <p:cNvPr id="37" name="図 36"/>
          <p:cNvPicPr>
            <a:picLocks noChangeAspect="1"/>
          </p:cNvPicPr>
          <p:nvPr/>
        </p:nvPicPr>
        <p:blipFill>
          <a:blip r:embed="rId5"/>
          <a:srcRect l="5000" r="5000"/>
          <a:stretch>
            <a:fillRect/>
          </a:stretch>
        </p:blipFill>
        <p:spPr>
          <a:xfrm>
            <a:off x="8096250" y="2000250"/>
            <a:ext cx="3429000" cy="2857500"/>
          </a:xfrm>
          <a:prstGeom prst="rect">
            <a:avLst/>
          </a:prstGeom>
        </p:spPr>
      </p:pic>
      <p:pic>
        <p:nvPicPr>
          <p:cNvPr id="900" name="09_polite_words.mp3" descr="音声09：スペイン語の男性合成音声">
            <a:hlinkClick r:id="" action="ppaction://media"/>
            <a:extLst>
              <a:ext uri="{FF2B5EF4-FFF2-40B4-BE49-F238E27FC236}">
                <a16:creationId xmlns:a16="http://schemas.microsoft.com/office/drawing/2014/main" id="{05C6705A-B0A5-514B-9BC5-2A2216CA8D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63250" y="5295900"/>
            <a:ext cx="552450" cy="552450"/>
          </a:xfrm>
          <a:prstGeom prst="rect">
            <a:avLst/>
          </a:prstGeom>
        </p:spPr>
      </p:pic>
      <p:pic>
        <p:nvPicPr>
          <p:cNvPr id="901" name="SI_SC_Logo_Interior" descr="SOCIEDAD INTERCULTURAL, S.C.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58425" y="647700"/>
            <a:ext cx="1666875" cy="4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232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20" fill="hold"/>
                                        <p:tgtEl>
                                          <p:spTgt spid="9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00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25E30F7A-4B21-4F3C-A84F-F5A0ED24DC63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メキシコ赴任前スペイン語　DAY 1-A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F3A1339-75E5-4612-A6AD-5B752A2C280B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分からないときの2つの表現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4222A348-5B52-44F9-BD87-963F11CA4690}"/>
              </a:ext>
            </a:extLst>
          </p:cNvPr>
          <p:cNvSpPr>
            <a:spLocks noGrp="1"/>
          </p:cNvSpPr>
          <p:nvPr/>
        </p:nvSpPr>
        <p:spPr>
          <a:xfrm>
            <a:off x="9477375" y="28575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Lesson　13 / 19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349E33EB-34BF-4DC9-8397-95276FED4E92}"/>
              </a:ext>
            </a:extLst>
          </p:cNvPr>
          <p:cNvSpPr>
            <a:spLocks noGrp="1"/>
          </p:cNvSpPr>
          <p:nvPr/>
        </p:nvSpPr>
        <p:spPr>
          <a:xfrm>
            <a:off x="685800" y="6191250"/>
            <a:ext cx="106203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Noは「いいえ」だけでなく、No entiendo.のように「〜ない」を表す文にも使います。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5E6B4437-A4CE-420B-B4A4-0356A6E740E0}"/>
              </a:ext>
            </a:extLst>
          </p:cNvPr>
          <p:cNvSpPr>
            <a:spLocks noGrp="1"/>
          </p:cNvSpPr>
          <p:nvPr/>
        </p:nvSpPr>
        <p:spPr>
          <a:xfrm>
            <a:off x="10191750" y="5895975"/>
            <a:ext cx="1619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6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音声 10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0F0AED29-32CC-4775-8D56-BF1BC85AC28F}"/>
              </a:ext>
            </a:extLst>
          </p:cNvPr>
          <p:cNvSpPr>
            <a:spLocks noGrp="1"/>
          </p:cNvSpPr>
          <p:nvPr/>
        </p:nvSpPr>
        <p:spPr>
          <a:xfrm>
            <a:off x="685800" y="1809750"/>
            <a:ext cx="70485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2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No entiendo.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AF1D80C6-7844-48ED-8E9C-C48D763CF5AB}"/>
              </a:ext>
            </a:extLst>
          </p:cNvPr>
          <p:cNvSpPr>
            <a:spLocks noGrp="1"/>
          </p:cNvSpPr>
          <p:nvPr/>
        </p:nvSpPr>
        <p:spPr>
          <a:xfrm>
            <a:off x="685800" y="2238375"/>
            <a:ext cx="7048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分かりません。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67E8F10-FCA5-48E1-954F-3100B4145DFE}"/>
              </a:ext>
            </a:extLst>
          </p:cNvPr>
          <p:cNvSpPr>
            <a:spLocks noGrp="1"/>
          </p:cNvSpPr>
          <p:nvPr/>
        </p:nvSpPr>
        <p:spPr>
          <a:xfrm>
            <a:off x="685800" y="3162300"/>
            <a:ext cx="70485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2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Otra vez, por favor.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A7D85E38-F318-401E-9757-C2CD3AB868E6}"/>
              </a:ext>
            </a:extLst>
          </p:cNvPr>
          <p:cNvSpPr>
            <a:spLocks noGrp="1"/>
          </p:cNvSpPr>
          <p:nvPr/>
        </p:nvSpPr>
        <p:spPr>
          <a:xfrm>
            <a:off x="685800" y="3590925"/>
            <a:ext cx="7048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もう一度お願いします。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66A04A82-2D36-4697-A34E-0D96DE1EA546}"/>
              </a:ext>
            </a:extLst>
          </p:cNvPr>
          <p:cNvSpPr>
            <a:spLocks noGrp="1"/>
          </p:cNvSpPr>
          <p:nvPr/>
        </p:nvSpPr>
        <p:spPr>
          <a:xfrm>
            <a:off x="685800" y="4524375"/>
            <a:ext cx="695325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理解できないことを伝え、繰り返してもらいます。</a:t>
            </a: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5545AAF7-BEC1-4848-B770-CEEF02A5DFC9}"/>
              </a:ext>
            </a:extLst>
          </p:cNvPr>
          <p:cNvSpPr>
            <a:spLocks noGrp="1"/>
          </p:cNvSpPr>
          <p:nvPr/>
        </p:nvSpPr>
        <p:spPr>
          <a:xfrm>
            <a:off x="685800" y="4943475"/>
            <a:ext cx="695325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分かったふりをせず、この2文を使って構いません。</a:t>
            </a:r>
          </a:p>
        </p:txBody>
      </p:sp>
      <p:pic>
        <p:nvPicPr>
          <p:cNvPr id="33" name="図 32"/>
          <p:cNvPicPr>
            <a:picLocks noChangeAspect="1"/>
          </p:cNvPicPr>
          <p:nvPr/>
        </p:nvPicPr>
        <p:blipFill>
          <a:blip r:embed="rId5"/>
          <a:srcRect t="7763" b="7763"/>
          <a:stretch>
            <a:fillRect/>
          </a:stretch>
        </p:blipFill>
        <p:spPr>
          <a:xfrm>
            <a:off x="8096250" y="1619250"/>
            <a:ext cx="3429000" cy="3619500"/>
          </a:xfrm>
          <a:prstGeom prst="rect">
            <a:avLst/>
          </a:prstGeom>
        </p:spPr>
      </p:pic>
      <p:pic>
        <p:nvPicPr>
          <p:cNvPr id="900" name="10_do_not_understand.mp3" descr="音声10：スペイン語の男性合成音声">
            <a:hlinkClick r:id="" action="ppaction://media"/>
            <a:extLst>
              <a:ext uri="{FF2B5EF4-FFF2-40B4-BE49-F238E27FC236}">
                <a16:creationId xmlns:a16="http://schemas.microsoft.com/office/drawing/2014/main" id="{1169E70E-3DFB-56BF-9CAF-9E0CF7D322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63250" y="5295900"/>
            <a:ext cx="552450" cy="552450"/>
          </a:xfrm>
          <a:prstGeom prst="rect">
            <a:avLst/>
          </a:prstGeom>
        </p:spPr>
      </p:pic>
      <p:pic>
        <p:nvPicPr>
          <p:cNvPr id="901" name="SI_SC_Logo_Interior" descr="SOCIEDAD INTERCULTURAL, S.C.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58425" y="647700"/>
            <a:ext cx="1666875" cy="4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90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26" fill="hold"/>
                                        <p:tgtEl>
                                          <p:spTgt spid="9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00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DB321000-A44D-43E3-8A56-F7804B030429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メキシコ赴任前スペイン語　DAY 1-A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4EE49AB-6890-4224-9650-AB0C5C761F0B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初対面の会話を聞く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A3F11113-647F-411E-A6F1-3EFDEA79BB53}"/>
              </a:ext>
            </a:extLst>
          </p:cNvPr>
          <p:cNvSpPr>
            <a:spLocks noGrp="1"/>
          </p:cNvSpPr>
          <p:nvPr/>
        </p:nvSpPr>
        <p:spPr>
          <a:xfrm>
            <a:off x="9477375" y="28575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Lesson　14 / 19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69E8425C-1B89-4247-8D55-91B34531F7A7}"/>
              </a:ext>
            </a:extLst>
          </p:cNvPr>
          <p:cNvSpPr>
            <a:spLocks noGrp="1"/>
          </p:cNvSpPr>
          <p:nvPr/>
        </p:nvSpPr>
        <p:spPr>
          <a:xfrm>
            <a:off x="685800" y="6191250"/>
            <a:ext cx="106203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①は日本語表記でも構いません。②は聞こえた範囲をメモします。全ての単語を聞き取る必要はありません。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040A7FF1-E1AD-44EF-9752-C04179AB9282}"/>
              </a:ext>
            </a:extLst>
          </p:cNvPr>
          <p:cNvSpPr>
            <a:spLocks noGrp="1"/>
          </p:cNvSpPr>
          <p:nvPr/>
        </p:nvSpPr>
        <p:spPr>
          <a:xfrm>
            <a:off x="10191750" y="5895975"/>
            <a:ext cx="1619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6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音声 11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71EA43FF-D4AC-4F4E-A513-7248860824F2}"/>
              </a:ext>
            </a:extLst>
          </p:cNvPr>
          <p:cNvSpPr>
            <a:spLocks noGrp="1"/>
          </p:cNvSpPr>
          <p:nvPr/>
        </p:nvSpPr>
        <p:spPr>
          <a:xfrm>
            <a:off x="685800" y="1752600"/>
            <a:ext cx="69532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答えを見る前に、音声11を1回聞きます。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C58328A3-50C4-4951-9C30-6D93BF2D2A28}"/>
              </a:ext>
            </a:extLst>
          </p:cNvPr>
          <p:cNvSpPr>
            <a:spLocks noGrp="1"/>
          </p:cNvSpPr>
          <p:nvPr/>
        </p:nvSpPr>
        <p:spPr>
          <a:xfrm>
            <a:off x="685800" y="2276475"/>
            <a:ext cx="69532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聞くポイント①　日本出身の人の名前は？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23D60812-04B5-47C0-BD45-C5F2A768199D}"/>
              </a:ext>
            </a:extLst>
          </p:cNvPr>
          <p:cNvSpPr>
            <a:spLocks noGrp="1"/>
          </p:cNvSpPr>
          <p:nvPr/>
        </p:nvSpPr>
        <p:spPr>
          <a:xfrm>
            <a:off x="685800" y="2800350"/>
            <a:ext cx="69532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聞くポイント②　その人は出身をどう言いましたか？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D2C9482-E1A2-422E-A47D-D1A8C7F9FD44}"/>
              </a:ext>
            </a:extLst>
          </p:cNvPr>
          <p:cNvSpPr>
            <a:spLocks noGrp="1"/>
          </p:cNvSpPr>
          <p:nvPr/>
        </p:nvSpPr>
        <p:spPr>
          <a:xfrm>
            <a:off x="685800" y="3429000"/>
            <a:ext cx="69532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答えと会話全文は、次のページです。</a:t>
            </a:r>
          </a:p>
        </p:txBody>
      </p:sp>
      <p:pic>
        <p:nvPicPr>
          <p:cNvPr id="31" name="図 30"/>
          <p:cNvPicPr>
            <a:picLocks noChangeAspect="1"/>
          </p:cNvPicPr>
          <p:nvPr/>
        </p:nvPicPr>
        <p:blipFill>
          <a:blip r:embed="rId5"/>
          <a:srcRect l="8108" r="8108"/>
          <a:stretch>
            <a:fillRect/>
          </a:stretch>
        </p:blipFill>
        <p:spPr>
          <a:xfrm>
            <a:off x="8382000" y="1762125"/>
            <a:ext cx="2952750" cy="3524250"/>
          </a:xfrm>
          <a:prstGeom prst="rect">
            <a:avLst/>
          </a:prstGeom>
        </p:spPr>
      </p:pic>
      <p:pic>
        <p:nvPicPr>
          <p:cNvPr id="900" name="11_first_meeting_normal.mp3" descr="音声11：スペイン語の男性合成音声">
            <a:hlinkClick r:id="" action="ppaction://media"/>
            <a:extLst>
              <a:ext uri="{FF2B5EF4-FFF2-40B4-BE49-F238E27FC236}">
                <a16:creationId xmlns:a16="http://schemas.microsoft.com/office/drawing/2014/main" id="{881BBC19-515A-5B14-B970-7157F68059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63250" y="5295900"/>
            <a:ext cx="552450" cy="552450"/>
          </a:xfrm>
          <a:prstGeom prst="rect">
            <a:avLst/>
          </a:prstGeom>
        </p:spPr>
      </p:pic>
      <p:pic>
        <p:nvPicPr>
          <p:cNvPr id="901" name="SI_SC_Logo_Interior" descr="SOCIEDAD INTERCULTURAL, S.C.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58425" y="647700"/>
            <a:ext cx="1666875" cy="4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24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09" fill="hold"/>
                                        <p:tgtEl>
                                          <p:spTgt spid="9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00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1AA0B47-0808-4E94-9F7C-62782EB21A60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メキシコ赴任前スペイン語　DAY 1-A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D1B5E0F-967E-4241-AADE-349F9B2C84F4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会話の答えと全文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48069630-C3F9-45D8-B392-BC8463DC7D1F}"/>
              </a:ext>
            </a:extLst>
          </p:cNvPr>
          <p:cNvSpPr>
            <a:spLocks noGrp="1"/>
          </p:cNvSpPr>
          <p:nvPr/>
        </p:nvSpPr>
        <p:spPr>
          <a:xfrm>
            <a:off x="9477375" y="28575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Lesson　15 / 19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96C45317-4A17-4274-BAC9-8E886130679B}"/>
              </a:ext>
            </a:extLst>
          </p:cNvPr>
          <p:cNvSpPr>
            <a:spLocks noGrp="1"/>
          </p:cNvSpPr>
          <p:nvPr/>
        </p:nvSpPr>
        <p:spPr>
          <a:xfrm>
            <a:off x="685800" y="6191250"/>
            <a:ext cx="106203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 dirty="0" err="1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答え</a:t>
            </a:r>
            <a:r>
              <a:rPr sz="1350" b="0" dirty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：① Hiroshi Tanaka　② Soy de </a:t>
            </a:r>
            <a:r>
              <a:rPr sz="1350" b="0" dirty="0" err="1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Japón</a:t>
            </a:r>
            <a:r>
              <a:rPr sz="1350" b="0" dirty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.　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B8643977-5670-46FE-AC78-D878A5964551}"/>
              </a:ext>
            </a:extLst>
          </p:cNvPr>
          <p:cNvSpPr>
            <a:spLocks noGrp="1"/>
          </p:cNvSpPr>
          <p:nvPr/>
        </p:nvSpPr>
        <p:spPr>
          <a:xfrm>
            <a:off x="10191750" y="5895975"/>
            <a:ext cx="1619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6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音声 12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47EC64F-6BDB-42E9-A76C-19B009393D62}"/>
              </a:ext>
            </a:extLst>
          </p:cNvPr>
          <p:cNvSpPr>
            <a:spLocks noGrp="1"/>
          </p:cNvSpPr>
          <p:nvPr/>
        </p:nvSpPr>
        <p:spPr>
          <a:xfrm>
            <a:off x="685800" y="1781175"/>
            <a:ext cx="97155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500" b="1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Carlos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F241EBE1-2C85-4D90-BA14-BD1B5C892459}"/>
              </a:ext>
            </a:extLst>
          </p:cNvPr>
          <p:cNvSpPr>
            <a:spLocks noGrp="1"/>
          </p:cNvSpPr>
          <p:nvPr/>
        </p:nvSpPr>
        <p:spPr>
          <a:xfrm>
            <a:off x="1828800" y="1752600"/>
            <a:ext cx="538162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Hola. Soy Carlos.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B8A6B8F3-1855-4121-B5FF-ADFE4B8D0788}"/>
              </a:ext>
            </a:extLst>
          </p:cNvPr>
          <p:cNvSpPr>
            <a:spLocks noGrp="1"/>
          </p:cNvSpPr>
          <p:nvPr/>
        </p:nvSpPr>
        <p:spPr>
          <a:xfrm>
            <a:off x="6334125" y="1752600"/>
            <a:ext cx="385762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 dirty="0" err="1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こんにちは。Carlosです</a:t>
            </a:r>
            <a:r>
              <a:rPr sz="1800" b="0" dirty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。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805FCC43-2767-462B-8947-7B1EF65B6268}"/>
              </a:ext>
            </a:extLst>
          </p:cNvPr>
          <p:cNvSpPr>
            <a:spLocks noGrp="1"/>
          </p:cNvSpPr>
          <p:nvPr/>
        </p:nvSpPr>
        <p:spPr>
          <a:xfrm>
            <a:off x="685800" y="2543175"/>
            <a:ext cx="97155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500" b="1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Tanaka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EDA16971-F9EF-4439-9663-1E46831AC7C4}"/>
              </a:ext>
            </a:extLst>
          </p:cNvPr>
          <p:cNvSpPr>
            <a:spLocks noGrp="1"/>
          </p:cNvSpPr>
          <p:nvPr/>
        </p:nvSpPr>
        <p:spPr>
          <a:xfrm>
            <a:off x="1828800" y="2514600"/>
            <a:ext cx="538162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Hola. Soy Hiroshi Tanaka.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116600D9-544F-42E8-8861-5890CD3ED3C3}"/>
              </a:ext>
            </a:extLst>
          </p:cNvPr>
          <p:cNvSpPr>
            <a:spLocks noGrp="1"/>
          </p:cNvSpPr>
          <p:nvPr/>
        </p:nvSpPr>
        <p:spPr>
          <a:xfrm>
            <a:off x="6334124" y="2540000"/>
            <a:ext cx="385762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 dirty="0" err="1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こんにちは。Hiroshi</a:t>
            </a:r>
            <a:r>
              <a:rPr sz="1800" b="0" dirty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 </a:t>
            </a:r>
            <a:r>
              <a:rPr sz="1800" b="0" dirty="0" err="1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Tanakaです</a:t>
            </a:r>
            <a:r>
              <a:rPr sz="1800" b="0" dirty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。</a:t>
            </a: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D94E8784-B12E-48A2-8741-470A4B371802}"/>
              </a:ext>
            </a:extLst>
          </p:cNvPr>
          <p:cNvSpPr>
            <a:spLocks noGrp="1"/>
          </p:cNvSpPr>
          <p:nvPr/>
        </p:nvSpPr>
        <p:spPr>
          <a:xfrm>
            <a:off x="685800" y="3305175"/>
            <a:ext cx="97155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500" b="1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Carlos</a:t>
            </a: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C3C1B6D4-8697-42C0-A6E4-0CFC8C743062}"/>
              </a:ext>
            </a:extLst>
          </p:cNvPr>
          <p:cNvSpPr>
            <a:spLocks noGrp="1"/>
          </p:cNvSpPr>
          <p:nvPr/>
        </p:nvSpPr>
        <p:spPr>
          <a:xfrm>
            <a:off x="1828800" y="3276600"/>
            <a:ext cx="538162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¿De dónde es usted?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98168CCD-E7B3-44D5-A0D5-FC996D4B55E9}"/>
              </a:ext>
            </a:extLst>
          </p:cNvPr>
          <p:cNvSpPr>
            <a:spLocks noGrp="1"/>
          </p:cNvSpPr>
          <p:nvPr/>
        </p:nvSpPr>
        <p:spPr>
          <a:xfrm>
            <a:off x="6334124" y="3289300"/>
            <a:ext cx="385762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 dirty="0" err="1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どちらのご出身ですか</a:t>
            </a:r>
            <a:r>
              <a:rPr sz="1800" b="0" dirty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？</a:t>
            </a: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E4B1D52B-BF7B-4753-8E7B-0C190C0027D3}"/>
              </a:ext>
            </a:extLst>
          </p:cNvPr>
          <p:cNvSpPr>
            <a:spLocks noGrp="1"/>
          </p:cNvSpPr>
          <p:nvPr/>
        </p:nvSpPr>
        <p:spPr>
          <a:xfrm>
            <a:off x="685800" y="4067175"/>
            <a:ext cx="97155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500" b="1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Tanaka</a:t>
            </a: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F9135BCD-324A-4626-BE3F-33C5E59A5C02}"/>
              </a:ext>
            </a:extLst>
          </p:cNvPr>
          <p:cNvSpPr>
            <a:spLocks noGrp="1"/>
          </p:cNvSpPr>
          <p:nvPr/>
        </p:nvSpPr>
        <p:spPr>
          <a:xfrm>
            <a:off x="1828800" y="4038600"/>
            <a:ext cx="538162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Soy de Japón. Mucho gusto.</a:t>
            </a: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92B88824-B6B9-406D-9712-64453678F603}"/>
              </a:ext>
            </a:extLst>
          </p:cNvPr>
          <p:cNvSpPr>
            <a:spLocks noGrp="1"/>
          </p:cNvSpPr>
          <p:nvPr/>
        </p:nvSpPr>
        <p:spPr>
          <a:xfrm>
            <a:off x="6334124" y="4038600"/>
            <a:ext cx="385762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日本出身です。初めまして。</a:t>
            </a: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64CF3C1C-CCD0-464E-BBAD-446C9761D018}"/>
              </a:ext>
            </a:extLst>
          </p:cNvPr>
          <p:cNvSpPr>
            <a:spLocks noGrp="1"/>
          </p:cNvSpPr>
          <p:nvPr/>
        </p:nvSpPr>
        <p:spPr>
          <a:xfrm>
            <a:off x="685800" y="4829175"/>
            <a:ext cx="97155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500" b="1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Carlos</a:t>
            </a: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9D285828-9952-4C29-AF27-74AAFD8E8815}"/>
              </a:ext>
            </a:extLst>
          </p:cNvPr>
          <p:cNvSpPr>
            <a:spLocks noGrp="1"/>
          </p:cNvSpPr>
          <p:nvPr/>
        </p:nvSpPr>
        <p:spPr>
          <a:xfrm>
            <a:off x="1828800" y="4800600"/>
            <a:ext cx="538162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Igualmente.</a:t>
            </a: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828C8A1B-0CF5-4298-B358-B8E962371B90}"/>
              </a:ext>
            </a:extLst>
          </p:cNvPr>
          <p:cNvSpPr>
            <a:spLocks noGrp="1"/>
          </p:cNvSpPr>
          <p:nvPr/>
        </p:nvSpPr>
        <p:spPr>
          <a:xfrm>
            <a:off x="6334124" y="4814887"/>
            <a:ext cx="385762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こちらこそ。</a:t>
            </a:r>
          </a:p>
        </p:txBody>
      </p:sp>
      <p:pic>
        <p:nvPicPr>
          <p:cNvPr id="900" name="12_first_meeting_slow.mp3" descr="音声12：スペイン語の男性合成音声">
            <a:hlinkClick r:id="" action="ppaction://media"/>
            <a:extLst>
              <a:ext uri="{FF2B5EF4-FFF2-40B4-BE49-F238E27FC236}">
                <a16:creationId xmlns:a16="http://schemas.microsoft.com/office/drawing/2014/main" id="{1D1D5873-0779-5062-AF81-0F2DC84FB2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63250" y="5295900"/>
            <a:ext cx="552450" cy="552450"/>
          </a:xfrm>
          <a:prstGeom prst="rect">
            <a:avLst/>
          </a:prstGeom>
        </p:spPr>
      </p:pic>
      <p:pic>
        <p:nvPicPr>
          <p:cNvPr id="901" name="SI_SC_Logo_Interior" descr="SOCIEDAD INTERCULTURAL, S.C.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58425" y="647700"/>
            <a:ext cx="1666875" cy="4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685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09" fill="hold"/>
                                        <p:tgtEl>
                                          <p:spTgt spid="9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00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316EC2A-AA6D-47D6-8750-E3B1211B228C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メキシコ赴任前スペイン語　DAY 1-A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EE4D908C-276A-4FD2-B735-DC0BC63BC229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自分の自己紹介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18CE4907-E8A3-4962-8692-6C2281A4E49F}"/>
              </a:ext>
            </a:extLst>
          </p:cNvPr>
          <p:cNvSpPr>
            <a:spLocks noGrp="1"/>
          </p:cNvSpPr>
          <p:nvPr/>
        </p:nvSpPr>
        <p:spPr>
          <a:xfrm>
            <a:off x="9477375" y="28575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Lesson　16 / 19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CDA4093B-EB9F-4DAE-8341-1CEF24001B3F}"/>
              </a:ext>
            </a:extLst>
          </p:cNvPr>
          <p:cNvSpPr>
            <a:spLocks noGrp="1"/>
          </p:cNvSpPr>
          <p:nvPr/>
        </p:nvSpPr>
        <p:spPr>
          <a:xfrm>
            <a:off x="685800" y="6191250"/>
            <a:ext cx="106203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 dirty="0" err="1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日本以外の出身なら、出身名も自分の情報に変えます。音声の例はHiroshi</a:t>
            </a:r>
            <a:r>
              <a:rPr sz="1350" b="0" dirty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 </a:t>
            </a:r>
            <a:r>
              <a:rPr sz="1350" b="0" dirty="0" err="1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Tanaka／日本です</a:t>
            </a:r>
            <a:r>
              <a:rPr sz="1350" b="0" dirty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。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AA1F5CBF-95E1-4FC8-B1A7-3E035E63199A}"/>
              </a:ext>
            </a:extLst>
          </p:cNvPr>
          <p:cNvSpPr>
            <a:spLocks noGrp="1"/>
          </p:cNvSpPr>
          <p:nvPr/>
        </p:nvSpPr>
        <p:spPr>
          <a:xfrm>
            <a:off x="10191750" y="5895975"/>
            <a:ext cx="1619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6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音声 13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30C94D9-BE75-4B8D-A4B3-420FB956CFF5}"/>
              </a:ext>
            </a:extLst>
          </p:cNvPr>
          <p:cNvSpPr>
            <a:spLocks noGrp="1"/>
          </p:cNvSpPr>
          <p:nvPr/>
        </p:nvSpPr>
        <p:spPr>
          <a:xfrm>
            <a:off x="534987" y="1978025"/>
            <a:ext cx="3690939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400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400" b="0" dirty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Hola. Soy Hiroshi Tanaka.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F8A5E959-4D5B-4270-BEAD-4E8D5229BFFC}"/>
              </a:ext>
            </a:extLst>
          </p:cNvPr>
          <p:cNvSpPr>
            <a:spLocks noGrp="1"/>
          </p:cNvSpPr>
          <p:nvPr/>
        </p:nvSpPr>
        <p:spPr>
          <a:xfrm>
            <a:off x="585787" y="2915158"/>
            <a:ext cx="2362200" cy="48736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400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400" b="0" dirty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Soy de </a:t>
            </a:r>
            <a:r>
              <a:rPr sz="2400" b="0" dirty="0" err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Japón</a:t>
            </a:r>
            <a:r>
              <a:rPr sz="2400" b="0" dirty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.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CFE6247-818D-41FC-B9BA-851FE880382E}"/>
              </a:ext>
            </a:extLst>
          </p:cNvPr>
          <p:cNvSpPr>
            <a:spLocks noGrp="1"/>
          </p:cNvSpPr>
          <p:nvPr/>
        </p:nvSpPr>
        <p:spPr>
          <a:xfrm>
            <a:off x="636587" y="3972940"/>
            <a:ext cx="7000875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400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400" b="0" dirty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Mucho gusto.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46FBDAA1-1198-49B2-82C7-67C8598F47A7}"/>
              </a:ext>
            </a:extLst>
          </p:cNvPr>
          <p:cNvSpPr>
            <a:spLocks noGrp="1"/>
          </p:cNvSpPr>
          <p:nvPr/>
        </p:nvSpPr>
        <p:spPr>
          <a:xfrm>
            <a:off x="636587" y="4411090"/>
            <a:ext cx="15113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 dirty="0" err="1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初めまして</a:t>
            </a:r>
            <a:r>
              <a:rPr sz="1875" b="0" dirty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。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136F32B4-92FE-4434-908C-509D6231197B}"/>
              </a:ext>
            </a:extLst>
          </p:cNvPr>
          <p:cNvSpPr>
            <a:spLocks noGrp="1"/>
          </p:cNvSpPr>
          <p:nvPr/>
        </p:nvSpPr>
        <p:spPr>
          <a:xfrm>
            <a:off x="636587" y="5154931"/>
            <a:ext cx="7000875" cy="6572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Hiroshi Tanakaを自分の名前に変え、上の3行を続けて言います。</a:t>
            </a:r>
          </a:p>
        </p:txBody>
      </p:sp>
      <p:pic>
        <p:nvPicPr>
          <p:cNvPr id="31" name="図 30"/>
          <p:cNvPicPr>
            <a:picLocks noChangeAspect="1"/>
          </p:cNvPicPr>
          <p:nvPr/>
        </p:nvPicPr>
        <p:blipFill>
          <a:blip r:embed="rId5"/>
          <a:srcRect t="4627" b="4627"/>
          <a:stretch>
            <a:fillRect/>
          </a:stretch>
        </p:blipFill>
        <p:spPr>
          <a:xfrm>
            <a:off x="8239125" y="1619250"/>
            <a:ext cx="3190875" cy="3619500"/>
          </a:xfrm>
          <a:prstGeom prst="rect">
            <a:avLst/>
          </a:prstGeom>
        </p:spPr>
      </p:pic>
      <p:pic>
        <p:nvPicPr>
          <p:cNvPr id="900" name="13_my_introduction.mp3" descr="音声13：スペイン語の男性合成音声">
            <a:hlinkClick r:id="" action="ppaction://media"/>
            <a:extLst>
              <a:ext uri="{FF2B5EF4-FFF2-40B4-BE49-F238E27FC236}">
                <a16:creationId xmlns:a16="http://schemas.microsoft.com/office/drawing/2014/main" id="{0EBA2759-A075-5946-AE32-17FCD57781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63250" y="5295900"/>
            <a:ext cx="552450" cy="55245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FA6237D-9F02-128E-BA0A-674E05EC0C7F}"/>
              </a:ext>
            </a:extLst>
          </p:cNvPr>
          <p:cNvSpPr txBox="1"/>
          <p:nvPr/>
        </p:nvSpPr>
        <p:spPr>
          <a:xfrm>
            <a:off x="446086" y="2395125"/>
            <a:ext cx="3690938" cy="380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7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こんにちは。</a:t>
            </a:r>
            <a:r>
              <a:rPr lang="ja-MX" altLang="en-US" sz="1875" dirty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田中浩</a:t>
            </a:r>
            <a:r>
              <a:rPr lang="ja-JP" altLang="en-US" sz="187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です。</a:t>
            </a:r>
            <a:endParaRPr lang="ja-MX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827A5D1-14BC-9DC8-B204-7174218119BE}"/>
              </a:ext>
            </a:extLst>
          </p:cNvPr>
          <p:cNvSpPr txBox="1"/>
          <p:nvPr/>
        </p:nvSpPr>
        <p:spPr>
          <a:xfrm>
            <a:off x="534987" y="3304219"/>
            <a:ext cx="1892300" cy="380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7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日本出身です。</a:t>
            </a:r>
            <a:endParaRPr lang="ja-MX" altLang="en-US" dirty="0"/>
          </a:p>
        </p:txBody>
      </p:sp>
      <p:pic>
        <p:nvPicPr>
          <p:cNvPr id="901" name="SI_SC_Logo_Interior" descr="SOCIEDAD INTERCULTURAL, S.C.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58425" y="647700"/>
            <a:ext cx="1666875" cy="4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454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90" fill="hold"/>
                                        <p:tgtEl>
                                          <p:spTgt spid="9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00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29A7E676-C5EA-4190-968D-0AD4881109F5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メキシコ赴任前スペイン語　DAY 1-A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E741650-AB3E-458F-B309-43989AB43B99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5つの表現の思い出し練習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877B1698-C995-4719-AA34-1C692AF9782E}"/>
              </a:ext>
            </a:extLst>
          </p:cNvPr>
          <p:cNvSpPr>
            <a:spLocks noGrp="1"/>
          </p:cNvSpPr>
          <p:nvPr/>
        </p:nvSpPr>
        <p:spPr>
          <a:xfrm>
            <a:off x="9477375" y="28575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Lesson　17 / 19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D62136CC-636B-43BC-BD5B-04FF21301660}"/>
              </a:ext>
            </a:extLst>
          </p:cNvPr>
          <p:cNvSpPr>
            <a:spLocks noGrp="1"/>
          </p:cNvSpPr>
          <p:nvPr/>
        </p:nvSpPr>
        <p:spPr>
          <a:xfrm>
            <a:off x="685800" y="17526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日本語だけを見て、各10秒以内を目安に声に出します。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8BFA102-9ABA-4690-B10B-C9BAE0DC02FD}"/>
              </a:ext>
            </a:extLst>
          </p:cNvPr>
          <p:cNvSpPr>
            <a:spLocks noGrp="1"/>
          </p:cNvSpPr>
          <p:nvPr/>
        </p:nvSpPr>
        <p:spPr>
          <a:xfrm>
            <a:off x="685800" y="2276475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1　こんにちは。Hiroshi Tanakaです。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AE5AD225-08C8-4E07-A37C-23B1F88C473F}"/>
              </a:ext>
            </a:extLst>
          </p:cNvPr>
          <p:cNvSpPr>
            <a:spLocks noGrp="1"/>
          </p:cNvSpPr>
          <p:nvPr/>
        </p:nvSpPr>
        <p:spPr>
          <a:xfrm>
            <a:off x="685800" y="280035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2　日本出身です。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91E86FE1-FC13-4C54-9457-D51B3D1AF5C4}"/>
              </a:ext>
            </a:extLst>
          </p:cNvPr>
          <p:cNvSpPr>
            <a:spLocks noGrp="1"/>
          </p:cNvSpPr>
          <p:nvPr/>
        </p:nvSpPr>
        <p:spPr>
          <a:xfrm>
            <a:off x="685800" y="3324225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3　初めまして。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17030ED8-DD56-4AA4-812A-7A3B87F2908F}"/>
              </a:ext>
            </a:extLst>
          </p:cNvPr>
          <p:cNvSpPr>
            <a:spLocks noGrp="1"/>
          </p:cNvSpPr>
          <p:nvPr/>
        </p:nvSpPr>
        <p:spPr>
          <a:xfrm>
            <a:off x="685800" y="38481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4　分かりません。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CE38F988-E879-4864-960E-3393C780AFA9}"/>
              </a:ext>
            </a:extLst>
          </p:cNvPr>
          <p:cNvSpPr>
            <a:spLocks noGrp="1"/>
          </p:cNvSpPr>
          <p:nvPr/>
        </p:nvSpPr>
        <p:spPr>
          <a:xfrm>
            <a:off x="685800" y="4371975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5　もう一度お願いします。</a:t>
            </a:r>
          </a:p>
        </p:txBody>
      </p:sp>
      <p:pic>
        <p:nvPicPr>
          <p:cNvPr id="20" name="SI_SC_Logo_Interior" descr="SOCIEDAD INTERCULTURAL, S.C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8425" y="647700"/>
            <a:ext cx="1666875" cy="4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9290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AD238FF-9448-4306-B5B9-6969D30D7C7C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メキシコ赴任前スペイン語　DAY 1-A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34891C20-2B88-4A26-9E43-90FC37FE808B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Workbookへの進み方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45E4F5EE-8F22-49B5-8D3B-3DFE44B30F36}"/>
              </a:ext>
            </a:extLst>
          </p:cNvPr>
          <p:cNvSpPr>
            <a:spLocks noGrp="1"/>
          </p:cNvSpPr>
          <p:nvPr/>
        </p:nvSpPr>
        <p:spPr>
          <a:xfrm>
            <a:off x="9477375" y="28575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Lesson　18 / 19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018656C6-FDB5-43BC-BF68-482C10E63F82}"/>
              </a:ext>
            </a:extLst>
          </p:cNvPr>
          <p:cNvSpPr>
            <a:spLocks noGrp="1"/>
          </p:cNvSpPr>
          <p:nvPr/>
        </p:nvSpPr>
        <p:spPr>
          <a:xfrm>
            <a:off x="685800" y="17526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 dirty="0" err="1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同じフォルダーの</a:t>
            </a:r>
            <a:r>
              <a:rPr sz="2025" b="0" dirty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 02_Workbook.pptx </a:t>
            </a:r>
            <a:r>
              <a:rPr sz="2025" b="0" dirty="0" err="1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を開きます</a:t>
            </a:r>
            <a:r>
              <a:rPr sz="2025" b="0" dirty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。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C484F931-BB81-4E3F-9DFA-3307D39FE700}"/>
              </a:ext>
            </a:extLst>
          </p:cNvPr>
          <p:cNvSpPr>
            <a:spLocks noGrp="1"/>
          </p:cNvSpPr>
          <p:nvPr/>
        </p:nvSpPr>
        <p:spPr>
          <a:xfrm>
            <a:off x="685800" y="2276475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紙に書くか、編集画面の「回答」欄に入力します。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61AD087F-CCB7-4DF0-9E91-EAB8944D5044}"/>
              </a:ext>
            </a:extLst>
          </p:cNvPr>
          <p:cNvSpPr>
            <a:spLocks noGrp="1"/>
          </p:cNvSpPr>
          <p:nvPr/>
        </p:nvSpPr>
        <p:spPr>
          <a:xfrm>
            <a:off x="685800" y="280035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問題を解いてから、指定の解答ページで確認します。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74CDEA61-F96C-4750-A8A6-C3C8249536EE}"/>
              </a:ext>
            </a:extLst>
          </p:cNvPr>
          <p:cNvSpPr>
            <a:spLocks noGrp="1"/>
          </p:cNvSpPr>
          <p:nvPr/>
        </p:nvSpPr>
        <p:spPr>
          <a:xfrm>
            <a:off x="685800" y="3324225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WorkbookとFinal</a:t>
            </a:r>
            <a:r>
              <a:rPr sz="2025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 </a:t>
            </a:r>
            <a:r>
              <a:rPr sz="2025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Checkでは音声の操作は不要です</a:t>
            </a:r>
            <a:r>
              <a:rPr sz="2025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。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2E256B42-E4CB-4748-8E28-F9DC464BDD1A}"/>
              </a:ext>
            </a:extLst>
          </p:cNvPr>
          <p:cNvSpPr>
            <a:spLocks noGrp="1"/>
          </p:cNvSpPr>
          <p:nvPr/>
        </p:nvSpPr>
        <p:spPr>
          <a:xfrm>
            <a:off x="685800" y="38481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答えを確認した後、スペイン語を声に出します。</a:t>
            </a:r>
          </a:p>
        </p:txBody>
      </p:sp>
      <p:pic>
        <p:nvPicPr>
          <p:cNvPr id="18" name="SI_SC_Logo_Interior" descr="SOCIEDAD INTERCULTURAL, S.C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8425" y="647700"/>
            <a:ext cx="1666875" cy="4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9734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5E9DF9FD-530B-43C8-8277-9DCB29D845CA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メキシコ赴任前スペイン語　DAY 1-A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A73EB9E-5C24-4BD1-B27C-AF5191D54797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利用案内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3D096F4D-C539-452B-837D-DB2D63992BCE}"/>
              </a:ext>
            </a:extLst>
          </p:cNvPr>
          <p:cNvSpPr>
            <a:spLocks noGrp="1"/>
          </p:cNvSpPr>
          <p:nvPr/>
        </p:nvSpPr>
        <p:spPr>
          <a:xfrm>
            <a:off x="9477375" y="28575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Lesson　19 / 19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3E16999F-2BB2-4D62-BCE5-68AB6DB3D97D}"/>
              </a:ext>
            </a:extLst>
          </p:cNvPr>
          <p:cNvSpPr>
            <a:spLocks noGrp="1"/>
          </p:cNvSpPr>
          <p:nvPr/>
        </p:nvSpPr>
        <p:spPr>
          <a:xfrm>
            <a:off x="685800" y="2119312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 dirty="0" err="1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画像は場面を想像するためのAI生成イメージです</a:t>
            </a:r>
            <a:r>
              <a:rPr sz="2025" b="0" dirty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。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16640A5E-DC19-4B5F-A88B-640F3210772C}"/>
              </a:ext>
            </a:extLst>
          </p:cNvPr>
          <p:cNvSpPr>
            <a:spLocks noGrp="1"/>
          </p:cNvSpPr>
          <p:nvPr/>
        </p:nvSpPr>
        <p:spPr>
          <a:xfrm>
            <a:off x="685800" y="2769392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 dirty="0" err="1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講師の添削、日本語ナレーション、自動発音採点はありません</a:t>
            </a:r>
            <a:r>
              <a:rPr sz="2025" b="0" dirty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。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D4DB196D-CDA9-4A1F-BB09-240999C2F5A2}"/>
              </a:ext>
            </a:extLst>
          </p:cNvPr>
          <p:cNvSpPr>
            <a:spLocks noGrp="1"/>
          </p:cNvSpPr>
          <p:nvPr/>
        </p:nvSpPr>
        <p:spPr>
          <a:xfrm>
            <a:off x="685800" y="3419472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 dirty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第2回では、詳しい聞き返し、数字・金額を学</a:t>
            </a:r>
            <a:r>
              <a:rPr lang="ja-MX" altLang="en-US" sz="2025" b="0" dirty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びます</a:t>
            </a:r>
            <a:r>
              <a:rPr sz="2025" b="0" dirty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。</a:t>
            </a:r>
          </a:p>
        </p:txBody>
      </p:sp>
      <p:pic>
        <p:nvPicPr>
          <p:cNvPr id="18" name="SI_SC_Logo_Interior" descr="SOCIEDAD INTERCULTURAL, S.C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8425" y="647700"/>
            <a:ext cx="1666875" cy="4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82487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1632</Words>
  <Application>Microsoft Macintosh PowerPoint</Application>
  <DocSecurity>0</DocSecurity>
  <PresentationFormat>ワイド画面</PresentationFormat>
  <Paragraphs>305</Paragraphs>
  <Slides>19</Slides>
  <Notes>19</Notes>
  <HiddenSlides>0</HiddenSlides>
  <MMClips>13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19</vt:i4>
      </vt:variant>
    </vt:vector>
  </HeadingPairs>
  <TitlesOfParts>
    <vt:vector size="22" baseType="lpstr">
      <vt:lpstr>Arial Unicode MS</vt:lpstr>
      <vt:lpstr>Calibri</vt:lpstr>
      <vt:lpstr>ChatGPT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Akihisa Hirose</cp:lastModifiedBy>
  <cp:revision>12</cp:revision>
  <dcterms:created xsi:type="dcterms:W3CDTF">2026-09-16T12:28:25Z</dcterms:created>
  <dcterms:modified xsi:type="dcterms:W3CDTF">2026-10-26T16:48:20Z</dcterms:modified>
</cp:coreProperties>
</file>